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2"/>
  </p:notesMasterIdLst>
  <p:sldIdLst>
    <p:sldId id="256" r:id="rId2"/>
    <p:sldId id="257" r:id="rId3"/>
    <p:sldId id="288" r:id="rId4"/>
    <p:sldId id="289" r:id="rId5"/>
    <p:sldId id="271" r:id="rId6"/>
    <p:sldId id="290" r:id="rId7"/>
    <p:sldId id="291" r:id="rId8"/>
    <p:sldId id="283" r:id="rId9"/>
    <p:sldId id="266" r:id="rId10"/>
    <p:sldId id="270" r:id="rId11"/>
    <p:sldId id="272" r:id="rId12"/>
    <p:sldId id="286" r:id="rId13"/>
    <p:sldId id="273" r:id="rId14"/>
    <p:sldId id="275" r:id="rId15"/>
    <p:sldId id="269" r:id="rId16"/>
    <p:sldId id="276" r:id="rId17"/>
    <p:sldId id="278" r:id="rId18"/>
    <p:sldId id="284" r:id="rId19"/>
    <p:sldId id="279" r:id="rId20"/>
    <p:sldId id="281" r:id="rId21"/>
    <p:sldId id="282" r:id="rId22"/>
    <p:sldId id="311" r:id="rId23"/>
    <p:sldId id="312" r:id="rId24"/>
    <p:sldId id="313" r:id="rId25"/>
    <p:sldId id="314" r:id="rId26"/>
    <p:sldId id="309" r:id="rId27"/>
    <p:sldId id="292" r:id="rId28"/>
    <p:sldId id="293" r:id="rId29"/>
    <p:sldId id="294" r:id="rId30"/>
    <p:sldId id="295" r:id="rId31"/>
    <p:sldId id="296" r:id="rId32"/>
    <p:sldId id="316" r:id="rId33"/>
    <p:sldId id="310" r:id="rId34"/>
    <p:sldId id="297" r:id="rId35"/>
    <p:sldId id="298" r:id="rId36"/>
    <p:sldId id="299" r:id="rId37"/>
    <p:sldId id="300" r:id="rId38"/>
    <p:sldId id="301" r:id="rId39"/>
    <p:sldId id="302" r:id="rId40"/>
    <p:sldId id="303" r:id="rId41"/>
    <p:sldId id="304" r:id="rId42"/>
    <p:sldId id="317" r:id="rId43"/>
    <p:sldId id="305" r:id="rId44"/>
    <p:sldId id="306" r:id="rId45"/>
    <p:sldId id="307" r:id="rId46"/>
    <p:sldId id="268" r:id="rId47"/>
    <p:sldId id="267" r:id="rId48"/>
    <p:sldId id="264" r:id="rId49"/>
    <p:sldId id="315" r:id="rId50"/>
    <p:sldId id="263"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32BB16-631E-86D9-9E70-BFE485F5E472}" name="Pontello Leonardo" initials="PL" userId="S::leonardo.pontello@studenti.unipd.it::e1f66af7-fa05-4e62-a638-65f61bf3ed2c" providerId="AD"/>
  <p188:author id="{2B47A61A-FD93-7595-C20B-37EEF1508DF6}" name="Fattorel Alessandro" initials="FA" userId="S::alessandro.fattorel@studenti.unipd.it::4c8be876-182f-48df-a8f8-cf95002ea1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hi Theboss" initials="RT" lastIdx="6" clrIdx="0">
    <p:extLst>
      <p:ext uri="{19B8F6BF-5375-455C-9EA6-DF929625EA0E}">
        <p15:presenceInfo xmlns:p15="http://schemas.microsoft.com/office/powerpoint/2012/main" userId="e36215d99666b0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1F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ADC-19C6-F82B-E897-50F02B0DC2D3}" v="782" dt="2025-01-01T16:21:36.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39" autoAdjust="0"/>
    <p:restoredTop sz="87293" autoAdjust="0"/>
  </p:normalViewPr>
  <p:slideViewPr>
    <p:cSldViewPr snapToGrid="0">
      <p:cViewPr varScale="1">
        <p:scale>
          <a:sx n="72" d="100"/>
          <a:sy n="72" d="100"/>
        </p:scale>
        <p:origin x="29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DE6C1-0D4F-40AF-85DF-C1F5DECC53A8}" type="datetimeFigureOut">
              <a:rPr lang="it-IT" smtClean="0"/>
              <a:pPr/>
              <a:t>08/01/2025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DBD17-AA56-4B3E-BE8E-B8743FCB105A}" type="slidenum">
              <a:rPr lang="it-IT" smtClean="0"/>
              <a:pPr/>
              <a:t>‹N›</a:t>
            </a:fld>
            <a:endParaRPr lang="it-IT"/>
          </a:p>
        </p:txBody>
      </p:sp>
    </p:spTree>
    <p:extLst>
      <p:ext uri="{BB962C8B-B14F-4D97-AF65-F5344CB8AC3E}">
        <p14:creationId xmlns:p14="http://schemas.microsoft.com/office/powerpoint/2010/main" val="29943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General overview of the structure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err="1"/>
              <a:t>Say</a:t>
            </a:r>
            <a:r>
              <a:rPr lang="it-IT" dirty="0"/>
              <a:t> </a:t>
            </a:r>
            <a:r>
              <a:rPr lang="it-IT" dirty="0" err="1"/>
              <a:t>that</a:t>
            </a:r>
            <a:r>
              <a:rPr lang="it-IT" dirty="0"/>
              <a:t> Sigma linear </a:t>
            </a:r>
            <a:r>
              <a:rPr lang="it-IT" dirty="0" err="1"/>
              <a:t>asymp</a:t>
            </a:r>
            <a:r>
              <a:rPr lang="it-IT" dirty="0"/>
              <a:t> </a:t>
            </a:r>
            <a:r>
              <a:rPr lang="it-IT" dirty="0" err="1"/>
              <a:t>stable</a:t>
            </a:r>
            <a:r>
              <a:rPr lang="it-IT" dirty="0"/>
              <a:t> </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can </a:t>
            </a:r>
            <a:r>
              <a:rPr lang="it-IT" dirty="0" err="1">
                <a:sym typeface="Wingdings" panose="05000000000000000000" pitchFamily="2" charset="2"/>
              </a:rPr>
              <a:t>only</a:t>
            </a:r>
            <a:r>
              <a:rPr lang="it-IT" dirty="0">
                <a:sym typeface="Wingdings" panose="05000000000000000000" pitchFamily="2" charset="2"/>
              </a:rPr>
              <a:t> conclude </a:t>
            </a:r>
            <a:r>
              <a:rPr lang="it-IT" dirty="0" err="1">
                <a:sym typeface="Wingdings" panose="05000000000000000000" pitchFamily="2" charset="2"/>
              </a:rPr>
              <a:t>that</a:t>
            </a:r>
            <a:r>
              <a:rPr lang="it-IT" dirty="0">
                <a:sym typeface="Wingdings" panose="05000000000000000000" pitchFamily="2" charset="2"/>
              </a:rPr>
              <a:t> Sigma NL </a:t>
            </a:r>
            <a:r>
              <a:rPr lang="it-IT" dirty="0" err="1">
                <a:sym typeface="Wingdings" panose="05000000000000000000" pitchFamily="2" charset="2"/>
              </a:rPr>
              <a:t>loc</a:t>
            </a:r>
            <a:r>
              <a:rPr lang="it-IT" dirty="0">
                <a:sym typeface="Wingdings" panose="05000000000000000000" pitchFamily="2" charset="2"/>
              </a:rPr>
              <a:t> AS</a:t>
            </a:r>
            <a:endParaRPr lang="en-US" dirty="0"/>
          </a:p>
          <a:p>
            <a:pPr marL="228600" indent="-228600">
              <a:buAutoNum type="arabicParenR"/>
            </a:pPr>
            <a:r>
              <a:rPr lang="en-US" dirty="0" err="1"/>
              <a:t>Vdes</a:t>
            </a:r>
            <a:r>
              <a:rPr lang="en-US" dirty="0"/>
              <a:t> != 0 , so persistent trajectory (even more important later on with k2 (v is at the </a:t>
            </a:r>
            <a:r>
              <a:rPr lang="en-US" dirty="0" err="1"/>
              <a:t>denom</a:t>
            </a:r>
            <a:r>
              <a:rPr lang="en-US" dirty="0"/>
              <a:t>)</a:t>
            </a:r>
          </a:p>
          <a:p>
            <a:pPr marL="0" indent="0">
              <a:buNone/>
            </a:pPr>
            <a:r>
              <a:rPr lang="en-US" dirty="0"/>
              <a:t>	w depends on v^2 basically, so we must have v !=0, furthermore later on , k2=num/</a:t>
            </a:r>
            <a:r>
              <a:rPr lang="en-US" dirty="0" err="1"/>
              <a:t>vd</a:t>
            </a:r>
            <a:r>
              <a:rPr lang="en-US" dirty="0"/>
              <a:t> so </a:t>
            </a:r>
            <a:r>
              <a:rPr lang="en-US" dirty="0" err="1"/>
              <a:t>vd</a:t>
            </a:r>
            <a:r>
              <a:rPr lang="en-US" dirty="0"/>
              <a:t>!=0 otherwise k2 explodes, we will add a saturation on it</a:t>
            </a:r>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pPr marL="685800" lvl="1" indent="-228600">
              <a:buAutoNum type="arabicParenR"/>
            </a:pPr>
            <a:endParaRPr lang="en-US"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9</a:t>
            </a:fld>
            <a:endParaRPr lang="it-IT"/>
          </a:p>
        </p:txBody>
      </p:sp>
    </p:spTree>
    <p:extLst>
      <p:ext uri="{BB962C8B-B14F-4D97-AF65-F5344CB8AC3E}">
        <p14:creationId xmlns:p14="http://schemas.microsoft.com/office/powerpoint/2010/main" val="396954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dirty="0">
                <a:cs typeface="Arial"/>
              </a:rPr>
              <a:t>Focus on </a:t>
            </a:r>
            <a:r>
              <a:rPr lang="it-IT" sz="1200" b="1" dirty="0" err="1">
                <a:cs typeface="Arial"/>
              </a:rPr>
              <a:t>sharp</a:t>
            </a:r>
            <a:r>
              <a:rPr lang="it-IT" sz="1200" b="1" dirty="0">
                <a:cs typeface="Arial"/>
              </a:rPr>
              <a:t> curve</a:t>
            </a:r>
          </a:p>
          <a:p>
            <a:endParaRPr lang="it-IT" b="1" dirty="0">
              <a:cs typeface="Arial"/>
            </a:endParaRPr>
          </a:p>
          <a:p>
            <a:r>
              <a:rPr lang="it-IT" dirty="0">
                <a:cs typeface="Arial"/>
              </a:rPr>
              <a:t>Make a </a:t>
            </a:r>
            <a:r>
              <a:rPr lang="it-IT" dirty="0" err="1">
                <a:cs typeface="Arial"/>
              </a:rPr>
              <a:t>consideration</a:t>
            </a:r>
            <a:r>
              <a:rPr lang="it-IT" dirty="0">
                <a:cs typeface="Arial"/>
              </a:rPr>
              <a:t> </a:t>
            </a:r>
            <a:r>
              <a:rPr lang="it-IT" dirty="0" err="1">
                <a:cs typeface="Arial"/>
              </a:rPr>
              <a:t>regarding</a:t>
            </a:r>
            <a:r>
              <a:rPr lang="it-IT" dirty="0">
                <a:cs typeface="Arial"/>
              </a:rPr>
              <a:t> NL more </a:t>
            </a:r>
            <a:r>
              <a:rPr lang="it-IT" dirty="0" err="1">
                <a:cs typeface="Arial"/>
              </a:rPr>
              <a:t>enhanced</a:t>
            </a:r>
            <a:r>
              <a:rPr lang="it-IT" dirty="0">
                <a:cs typeface="Arial"/>
              </a:rPr>
              <a:t> </a:t>
            </a:r>
            <a:r>
              <a:rPr lang="it-IT" dirty="0" err="1">
                <a:cs typeface="Arial"/>
              </a:rPr>
              <a:t>wrt</a:t>
            </a:r>
            <a:r>
              <a:rPr lang="it-IT" dirty="0">
                <a:cs typeface="Arial"/>
              </a:rPr>
              <a:t> lineare case, </a:t>
            </a:r>
            <a:r>
              <a:rPr lang="it-IT" dirty="0" err="1">
                <a:cs typeface="Arial"/>
              </a:rPr>
              <a:t>maybe</a:t>
            </a:r>
            <a:r>
              <a:rPr lang="it-IT" dirty="0">
                <a:cs typeface="Arial"/>
              </a:rPr>
              <a:t> </a:t>
            </a:r>
            <a:r>
              <a:rPr lang="it-IT" dirty="0" err="1">
                <a:cs typeface="Arial"/>
              </a:rPr>
              <a:t>theres</a:t>
            </a:r>
            <a:r>
              <a:rPr lang="it-IT" dirty="0">
                <a:cs typeface="Arial"/>
              </a:rPr>
              <a:t> a </a:t>
            </a:r>
            <a:r>
              <a:rPr lang="it-IT" dirty="0" err="1">
                <a:cs typeface="Arial"/>
              </a:rPr>
              <a:t>reason</a:t>
            </a:r>
            <a:endParaRPr lang="it-IT" sz="1200" dirty="0">
              <a:cs typeface="Arial"/>
            </a:endParaRP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20</a:t>
            </a:fld>
            <a:endParaRPr lang="it-IT"/>
          </a:p>
        </p:txBody>
      </p:sp>
    </p:spTree>
    <p:extLst>
      <p:ext uri="{BB962C8B-B14F-4D97-AF65-F5344CB8AC3E}">
        <p14:creationId xmlns:p14="http://schemas.microsoft.com/office/powerpoint/2010/main" val="166338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So </a:t>
            </a:r>
            <a:r>
              <a:rPr lang="it-IT" dirty="0" err="1"/>
              <a:t>less</a:t>
            </a:r>
            <a:r>
              <a:rPr lang="it-IT" dirty="0"/>
              <a:t> aggressive, </a:t>
            </a:r>
            <a:r>
              <a:rPr lang="it-IT" dirty="0" err="1"/>
              <a:t>less</a:t>
            </a:r>
            <a:r>
              <a:rPr lang="it-IT" dirty="0"/>
              <a:t> </a:t>
            </a:r>
            <a:r>
              <a:rPr lang="it-IT" dirty="0" err="1"/>
              <a:t>reactive</a:t>
            </a:r>
            <a:r>
              <a:rPr lang="it-IT" dirty="0"/>
              <a:t> , more </a:t>
            </a:r>
            <a:r>
              <a:rPr lang="it-IT" dirty="0" err="1"/>
              <a:t>stable</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22</a:t>
            </a:fld>
            <a:endParaRPr lang="it-IT"/>
          </a:p>
        </p:txBody>
      </p:sp>
    </p:spTree>
    <p:extLst>
      <p:ext uri="{BB962C8B-B14F-4D97-AF65-F5344CB8AC3E}">
        <p14:creationId xmlns:p14="http://schemas.microsoft.com/office/powerpoint/2010/main" val="218567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Left: More aggressive , more </a:t>
            </a:r>
            <a:r>
              <a:rPr lang="it-IT" dirty="0" err="1"/>
              <a:t>reactive</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Right</a:t>
            </a:r>
            <a:r>
              <a:rPr lang="it-IT" dirty="0"/>
              <a:t>: </a:t>
            </a:r>
            <a:r>
              <a:rPr lang="it-IT" dirty="0" err="1"/>
              <a:t>less</a:t>
            </a:r>
            <a:r>
              <a:rPr lang="it-IT" dirty="0"/>
              <a:t> aggressive , </a:t>
            </a:r>
            <a:r>
              <a:rPr lang="it-IT" dirty="0" err="1"/>
              <a:t>less</a:t>
            </a:r>
            <a:r>
              <a:rPr lang="it-IT" dirty="0"/>
              <a:t> </a:t>
            </a:r>
            <a:r>
              <a:rPr lang="it-IT" dirty="0" err="1"/>
              <a:t>reactive</a:t>
            </a:r>
            <a:r>
              <a:rPr lang="it-IT" dirty="0"/>
              <a:t> </a:t>
            </a:r>
            <a:r>
              <a:rPr lang="it-IT" dirty="0" err="1"/>
              <a:t>but</a:t>
            </a:r>
            <a:r>
              <a:rPr lang="it-IT" dirty="0"/>
              <a:t> more </a:t>
            </a:r>
            <a:r>
              <a:rPr lang="it-IT" dirty="0" err="1"/>
              <a:t>stable</a:t>
            </a:r>
            <a:endParaRPr lang="it-IT" dirty="0"/>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25</a:t>
            </a:fld>
            <a:endParaRPr lang="it-IT"/>
          </a:p>
        </p:txBody>
      </p:sp>
    </p:spTree>
    <p:extLst>
      <p:ext uri="{BB962C8B-B14F-4D97-AF65-F5344CB8AC3E}">
        <p14:creationId xmlns:p14="http://schemas.microsoft.com/office/powerpoint/2010/main" val="415449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 </a:t>
            </a:r>
            <a:r>
              <a:rPr lang="it-IT" dirty="0" err="1"/>
              <a:t>need</a:t>
            </a:r>
            <a:r>
              <a:rPr lang="it-IT" dirty="0"/>
              <a:t> to be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29</a:t>
            </a:fld>
            <a:endParaRPr lang="it-IT"/>
          </a:p>
        </p:txBody>
      </p:sp>
    </p:spTree>
    <p:extLst>
      <p:ext uri="{BB962C8B-B14F-4D97-AF65-F5344CB8AC3E}">
        <p14:creationId xmlns:p14="http://schemas.microsoft.com/office/powerpoint/2010/main" val="81989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30</a:t>
            </a:fld>
            <a:endParaRPr lang="it-IT"/>
          </a:p>
        </p:txBody>
      </p:sp>
    </p:spTree>
    <p:extLst>
      <p:ext uri="{BB962C8B-B14F-4D97-AF65-F5344CB8AC3E}">
        <p14:creationId xmlns:p14="http://schemas.microsoft.com/office/powerpoint/2010/main" val="1806129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 </a:t>
            </a:r>
            <a:r>
              <a:rPr lang="it-IT" dirty="0" err="1"/>
              <a:t>Overshoot</a:t>
            </a:r>
            <a:r>
              <a:rPr lang="it-IT" dirty="0"/>
              <a:t> due to a control in coordinate with </a:t>
            </a:r>
            <a:r>
              <a:rPr lang="it-IT" dirty="0" err="1"/>
              <a:t>respect</a:t>
            </a:r>
            <a:r>
              <a:rPr lang="it-IT" dirty="0"/>
              <a:t> the b point and </a:t>
            </a:r>
            <a:r>
              <a:rPr lang="it-IT" dirty="0" err="1"/>
              <a:t>not</a:t>
            </a:r>
            <a:r>
              <a:rPr lang="it-IT" dirty="0"/>
              <a:t> in coordinate </a:t>
            </a:r>
            <a:r>
              <a:rPr lang="it-IT" dirty="0" err="1"/>
              <a:t>x,y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31</a:t>
            </a:fld>
            <a:endParaRPr lang="it-IT"/>
          </a:p>
        </p:txBody>
      </p:sp>
    </p:spTree>
    <p:extLst>
      <p:ext uri="{BB962C8B-B14F-4D97-AF65-F5344CB8AC3E}">
        <p14:creationId xmlns:p14="http://schemas.microsoft.com/office/powerpoint/2010/main" val="3347841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0BD91-E396-B2FF-7FE2-5DF7CD200B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ED9190-B0CD-2D83-4FEE-44ACCBA31F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391A9A-9F42-24F0-7841-91115DDA313F}"/>
              </a:ext>
            </a:extLst>
          </p:cNvPr>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a:t>
            </a:r>
          </a:p>
        </p:txBody>
      </p:sp>
      <p:sp>
        <p:nvSpPr>
          <p:cNvPr id="4" name="Segnaposto numero diapositiva 3">
            <a:extLst>
              <a:ext uri="{FF2B5EF4-FFF2-40B4-BE49-F238E27FC236}">
                <a16:creationId xmlns:a16="http://schemas.microsoft.com/office/drawing/2014/main" id="{2598579C-F9EF-96DF-A157-0A38EBA5ECB2}"/>
              </a:ext>
            </a:extLst>
          </p:cNvPr>
          <p:cNvSpPr>
            <a:spLocks noGrp="1"/>
          </p:cNvSpPr>
          <p:nvPr>
            <p:ph type="sldNum" sz="quarter" idx="5"/>
          </p:nvPr>
        </p:nvSpPr>
        <p:spPr/>
        <p:txBody>
          <a:bodyPr/>
          <a:lstStyle/>
          <a:p>
            <a:fld id="{DF2DBD17-AA56-4B3E-BE8E-B8743FCB105A}" type="slidenum">
              <a:rPr lang="it-IT" smtClean="0"/>
              <a:pPr/>
              <a:t>32</a:t>
            </a:fld>
            <a:endParaRPr lang="it-IT"/>
          </a:p>
        </p:txBody>
      </p:sp>
    </p:spTree>
    <p:extLst>
      <p:ext uri="{BB962C8B-B14F-4D97-AF65-F5344CB8AC3E}">
        <p14:creationId xmlns:p14="http://schemas.microsoft.com/office/powerpoint/2010/main" val="187325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33</a:t>
            </a:fld>
            <a:endParaRPr lang="it-IT"/>
          </a:p>
        </p:txBody>
      </p:sp>
    </p:spTree>
    <p:extLst>
      <p:ext uri="{BB962C8B-B14F-4D97-AF65-F5344CB8AC3E}">
        <p14:creationId xmlns:p14="http://schemas.microsoft.com/office/powerpoint/2010/main" val="52641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Since we are dealing with second-order dynamics (acceleration), we need to use an integrator. This introduces some requirements on the trajectory. </a:t>
            </a:r>
          </a:p>
          <a:p>
            <a:r>
              <a:rPr lang="en-US" dirty="0"/>
              <a:t>It is possible to compute the square corner if we place a check on ω (since its value depends on two components that have v as the denominator). Otherwise, it will explode to infinity.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35</a:t>
            </a:fld>
            <a:endParaRPr lang="it-IT"/>
          </a:p>
        </p:txBody>
      </p:sp>
    </p:spTree>
    <p:extLst>
      <p:ext uri="{BB962C8B-B14F-4D97-AF65-F5344CB8AC3E}">
        <p14:creationId xmlns:p14="http://schemas.microsoft.com/office/powerpoint/2010/main" val="327087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second-order dynamics have some issues with overtaking, as it is not very smooth. There is also a problem with square corners.</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38</a:t>
            </a:fld>
            <a:endParaRPr lang="it-IT"/>
          </a:p>
        </p:txBody>
      </p:sp>
    </p:spTree>
    <p:extLst>
      <p:ext uri="{BB962C8B-B14F-4D97-AF65-F5344CB8AC3E}">
        <p14:creationId xmlns:p14="http://schemas.microsoft.com/office/powerpoint/2010/main" val="66847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F2DBD17-AA56-4B3E-BE8E-B8743FCB105A}" type="slidenum">
              <a:rPr lang="it-IT" smtClean="0"/>
              <a:pPr/>
              <a:t>10</a:t>
            </a:fld>
            <a:endParaRPr lang="it-IT"/>
          </a:p>
        </p:txBody>
      </p:sp>
    </p:spTree>
    <p:extLst>
      <p:ext uri="{BB962C8B-B14F-4D97-AF65-F5344CB8AC3E}">
        <p14:creationId xmlns:p14="http://schemas.microsoft.com/office/powerpoint/2010/main" val="1693802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use the first (Cartesian) regulation and the pose without the singularity. Additionally, we implemented the first type of pose regulation, but since our circuit does not have singularities, we chose not to present it</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39</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40</a:t>
            </a:fld>
            <a:endParaRPr lang="it-IT"/>
          </a:p>
        </p:txBody>
      </p:sp>
    </p:spTree>
    <p:extLst>
      <p:ext uri="{BB962C8B-B14F-4D97-AF65-F5344CB8AC3E}">
        <p14:creationId xmlns:p14="http://schemas.microsoft.com/office/powerpoint/2010/main" val="645140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41</a:t>
            </a:fld>
            <a:endParaRPr lang="it-IT"/>
          </a:p>
        </p:txBody>
      </p:sp>
    </p:spTree>
    <p:extLst>
      <p:ext uri="{BB962C8B-B14F-4D97-AF65-F5344CB8AC3E}">
        <p14:creationId xmlns:p14="http://schemas.microsoft.com/office/powerpoint/2010/main" val="67822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fld id="{DF2DBD17-AA56-4B3E-BE8E-B8743FCB105A}" type="slidenum">
              <a:rPr lang="it-IT" smtClean="0"/>
              <a:pPr/>
              <a:t>42</a:t>
            </a:fld>
            <a:endParaRPr lang="it-IT"/>
          </a:p>
        </p:txBody>
      </p:sp>
    </p:spTree>
    <p:extLst>
      <p:ext uri="{BB962C8B-B14F-4D97-AF65-F5344CB8AC3E}">
        <p14:creationId xmlns:p14="http://schemas.microsoft.com/office/powerpoint/2010/main" val="2841498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K1=k3 TI , k2 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controller so based on </a:t>
            </a:r>
            <a:r>
              <a:rPr lang="it-IT" dirty="0" err="1"/>
              <a:t>Eigs</a:t>
            </a:r>
            <a:r>
              <a:rPr lang="it-IT" dirty="0"/>
              <a:t> </a:t>
            </a:r>
            <a:r>
              <a:rPr lang="it-IT" dirty="0" err="1"/>
              <a:t>allocation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not guarantee </a:t>
            </a:r>
            <a:r>
              <a:rPr lang="en-US" dirty="0" err="1"/>
              <a:t>asymp</a:t>
            </a:r>
            <a:r>
              <a:rPr lang="en-US" dirty="0"/>
              <a:t> convergence cause K2 (system) TV, but we do have convergence property cause we are doing rectilinear and semicircular motions so someway we are covered by good convergence properties</a:t>
            </a:r>
          </a:p>
          <a:p>
            <a:endParaRPr lang="it-IT" sz="1200" dirty="0">
              <a:cs typeface="Arial"/>
            </a:endParaRPr>
          </a:p>
          <a:p>
            <a:r>
              <a:rPr lang="it-IT" sz="1200" dirty="0" err="1">
                <a:cs typeface="Arial"/>
              </a:rPr>
              <a:t>Say</a:t>
            </a:r>
            <a:r>
              <a:rPr lang="it-IT" sz="1200" dirty="0">
                <a:cs typeface="Arial"/>
              </a:rPr>
              <a:t> </a:t>
            </a:r>
            <a:r>
              <a:rPr lang="it-IT" sz="1200" dirty="0" err="1">
                <a:cs typeface="Arial"/>
              </a:rPr>
              <a:t>something</a:t>
            </a:r>
            <a:r>
              <a:rPr lang="it-IT" sz="1200" dirty="0">
                <a:cs typeface="Arial"/>
              </a:rPr>
              <a:t> </a:t>
            </a:r>
            <a:r>
              <a:rPr lang="it-IT" sz="1200" dirty="0" err="1">
                <a:cs typeface="Arial"/>
              </a:rPr>
              <a:t>about</a:t>
            </a:r>
            <a:r>
              <a:rPr lang="it-IT" sz="1200" dirty="0">
                <a:cs typeface="Arial"/>
              </a:rPr>
              <a:t> </a:t>
            </a:r>
            <a:r>
              <a:rPr lang="it-IT" sz="1200" dirty="0" err="1">
                <a:cs typeface="Arial"/>
              </a:rPr>
              <a:t>eigenvalues</a:t>
            </a:r>
            <a:r>
              <a:rPr lang="it-IT" sz="1200" dirty="0">
                <a:cs typeface="Arial"/>
              </a:rPr>
              <a:t>, thanks to </a:t>
            </a:r>
            <a:r>
              <a:rPr lang="it-IT" sz="1200" dirty="0" err="1">
                <a:cs typeface="Arial"/>
              </a:rPr>
              <a:t>this</a:t>
            </a:r>
            <a:r>
              <a:rPr lang="it-IT" sz="1200" dirty="0">
                <a:cs typeface="Arial"/>
              </a:rPr>
              <a:t> </a:t>
            </a:r>
            <a:r>
              <a:rPr lang="it-IT" sz="1200" dirty="0" err="1">
                <a:cs typeface="Arial"/>
              </a:rPr>
              <a:t>ki</a:t>
            </a:r>
            <a:r>
              <a:rPr lang="it-IT" sz="1200" dirty="0">
                <a:cs typeface="Arial"/>
              </a:rPr>
              <a:t> </a:t>
            </a:r>
            <a:r>
              <a:rPr lang="it-IT" sz="1200" dirty="0" err="1">
                <a:cs typeface="Arial"/>
              </a:rPr>
              <a:t>we</a:t>
            </a:r>
            <a:r>
              <a:rPr lang="it-IT" sz="1200" dirty="0">
                <a:cs typeface="Arial"/>
              </a:rPr>
              <a:t> know the </a:t>
            </a:r>
            <a:r>
              <a:rPr lang="it-IT" sz="1200" dirty="0" err="1">
                <a:cs typeface="Arial"/>
              </a:rPr>
              <a:t>eigs</a:t>
            </a:r>
            <a:r>
              <a:rPr lang="it-IT" sz="1200" dirty="0">
                <a:cs typeface="Arial"/>
              </a:rPr>
              <a:t> are on the LHS</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11</a:t>
            </a:fld>
            <a:endParaRPr lang="it-IT"/>
          </a:p>
        </p:txBody>
      </p:sp>
    </p:spTree>
    <p:extLst>
      <p:ext uri="{BB962C8B-B14F-4D97-AF65-F5344CB8AC3E}">
        <p14:creationId xmlns:p14="http://schemas.microsoft.com/office/powerpoint/2010/main" val="17943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13</a:t>
            </a:fld>
            <a:endParaRPr lang="it-IT"/>
          </a:p>
        </p:txBody>
      </p:sp>
    </p:spTree>
    <p:extLst>
      <p:ext uri="{BB962C8B-B14F-4D97-AF65-F5344CB8AC3E}">
        <p14:creationId xmlns:p14="http://schemas.microsoft.com/office/powerpoint/2010/main" val="263015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cs typeface="Arial"/>
              </a:rPr>
              <a:t>differential</a:t>
            </a:r>
            <a:r>
              <a:rPr lang="it-IT" dirty="0">
                <a:cs typeface="Arial"/>
              </a:rPr>
              <a:t> </a:t>
            </a:r>
            <a:r>
              <a:rPr lang="it-IT" dirty="0" err="1">
                <a:cs typeface="Arial"/>
              </a:rPr>
              <a:t>flatness</a:t>
            </a:r>
            <a:r>
              <a:rPr lang="it-IT" dirty="0">
                <a:cs typeface="Arial"/>
              </a:rPr>
              <a:t> </a:t>
            </a:r>
            <a:r>
              <a:rPr lang="it-IT" dirty="0" err="1">
                <a:cs typeface="Arial"/>
              </a:rPr>
              <a:t>block</a:t>
            </a:r>
            <a:r>
              <a:rPr lang="it-IT" dirty="0">
                <a:cs typeface="Arial"/>
              </a:rPr>
              <a:t> </a:t>
            </a:r>
            <a:r>
              <a:rPr lang="it-IT" dirty="0" err="1">
                <a:cs typeface="Arial"/>
              </a:rPr>
              <a:t>should</a:t>
            </a:r>
            <a:r>
              <a:rPr lang="it-IT" dirty="0">
                <a:cs typeface="Arial"/>
              </a:rPr>
              <a:t> </a:t>
            </a:r>
            <a:r>
              <a:rPr lang="it-IT" dirty="0" err="1">
                <a:cs typeface="Arial"/>
              </a:rPr>
              <a:t>not</a:t>
            </a:r>
            <a:r>
              <a:rPr lang="it-IT" dirty="0">
                <a:cs typeface="Arial"/>
              </a:rPr>
              <a:t> be </a:t>
            </a:r>
            <a:r>
              <a:rPr lang="it-IT" dirty="0" err="1">
                <a:cs typeface="Arial"/>
              </a:rPr>
              <a:t>able</a:t>
            </a:r>
            <a:r>
              <a:rPr lang="it-IT" dirty="0">
                <a:cs typeface="Arial"/>
              </a:rPr>
              <a:t> to compute the input </a:t>
            </a:r>
            <a:r>
              <a:rPr lang="it-IT" dirty="0" err="1">
                <a:cs typeface="Arial"/>
              </a:rPr>
              <a:t>velocities</a:t>
            </a:r>
            <a:r>
              <a:rPr lang="it-IT" dirty="0">
                <a:cs typeface="Arial"/>
              </a:rPr>
              <a:t> </a:t>
            </a:r>
            <a:r>
              <a:rPr lang="it-IT" dirty="0" err="1">
                <a:cs typeface="Arial"/>
              </a:rPr>
              <a:t>when</a:t>
            </a:r>
            <a:r>
              <a:rPr lang="it-IT" dirty="0">
                <a:cs typeface="Arial"/>
              </a:rPr>
              <a:t> </a:t>
            </a:r>
            <a:r>
              <a:rPr lang="it-IT" dirty="0" err="1">
                <a:cs typeface="Arial"/>
              </a:rPr>
              <a:t>reaching</a:t>
            </a:r>
            <a:r>
              <a:rPr lang="it-IT" dirty="0">
                <a:cs typeface="Arial"/>
              </a:rPr>
              <a:t> a non </a:t>
            </a:r>
            <a:r>
              <a:rPr lang="it-IT" dirty="0" err="1">
                <a:cs typeface="Arial"/>
              </a:rPr>
              <a:t>differentiable</a:t>
            </a:r>
            <a:r>
              <a:rPr lang="it-IT" dirty="0">
                <a:cs typeface="Arial"/>
              </a:rPr>
              <a:t> part of the </a:t>
            </a:r>
            <a:r>
              <a:rPr lang="it-IT" dirty="0" err="1">
                <a:cs typeface="Arial"/>
              </a:rPr>
              <a:t>trajectory</a:t>
            </a:r>
            <a:r>
              <a:rPr lang="it-IT" dirty="0">
                <a:cs typeface="Arial"/>
              </a:rPr>
              <a:t>. </a:t>
            </a:r>
            <a:r>
              <a:rPr lang="it-IT" dirty="0" err="1">
                <a:cs typeface="Arial"/>
              </a:rPr>
              <a:t>Indeed</a:t>
            </a:r>
            <a:r>
              <a:rPr lang="it-IT" dirty="0">
                <a:cs typeface="Arial"/>
              </a:rPr>
              <a:t>, </a:t>
            </a:r>
            <a:r>
              <a:rPr lang="it-IT" dirty="0" err="1">
                <a:cs typeface="Arial"/>
              </a:rPr>
              <a:t>impulses</a:t>
            </a:r>
            <a:r>
              <a:rPr lang="it-IT" dirty="0">
                <a:cs typeface="Arial"/>
              </a:rPr>
              <a:t> in </a:t>
            </a:r>
            <a:r>
              <a:rPr lang="it-IT" dirty="0" err="1">
                <a:cs typeface="Arial"/>
              </a:rPr>
              <a:t>both</a:t>
            </a:r>
            <a:r>
              <a:rPr lang="it-IT" dirty="0">
                <a:cs typeface="Arial"/>
              </a:rPr>
              <a:t> </a:t>
            </a:r>
            <a:r>
              <a:rPr lang="it-IT" dirty="0" err="1">
                <a:cs typeface="Arial"/>
              </a:rPr>
              <a:t>velocities</a:t>
            </a:r>
            <a:r>
              <a:rPr lang="it-IT" dirty="0">
                <a:cs typeface="Arial"/>
              </a:rPr>
              <a:t> </a:t>
            </a:r>
            <a:r>
              <a:rPr lang="it-IT" dirty="0" err="1">
                <a:cs typeface="Arial"/>
              </a:rPr>
              <a:t>arises</a:t>
            </a:r>
            <a:r>
              <a:rPr lang="it-IT" dirty="0">
                <a:cs typeface="Arial"/>
              </a:rPr>
              <a:t>, with </a:t>
            </a:r>
            <a:r>
              <a:rPr lang="it-IT" dirty="0" err="1">
                <a:cs typeface="Arial"/>
              </a:rPr>
              <a:t>stronger</a:t>
            </a:r>
            <a:r>
              <a:rPr lang="it-IT" dirty="0">
                <a:cs typeface="Arial"/>
              </a:rPr>
              <a:t> </a:t>
            </a:r>
            <a:r>
              <a:rPr lang="it-IT" dirty="0" err="1">
                <a:cs typeface="Arial"/>
              </a:rPr>
              <a:t>effect</a:t>
            </a:r>
            <a:r>
              <a:rPr lang="it-IT" dirty="0">
                <a:cs typeface="Arial"/>
              </a:rPr>
              <a:t> in omega, (</a:t>
            </a:r>
            <a:r>
              <a:rPr lang="it-IT" dirty="0" err="1">
                <a:cs typeface="Arial"/>
              </a:rPr>
              <a:t>its</a:t>
            </a:r>
            <a:r>
              <a:rPr lang="it-IT" dirty="0">
                <a:cs typeface="Arial"/>
              </a:rPr>
              <a:t> </a:t>
            </a:r>
            <a:r>
              <a:rPr lang="it-IT" dirty="0" err="1">
                <a:cs typeface="Arial"/>
              </a:rPr>
              <a:t>computation</a:t>
            </a:r>
            <a:r>
              <a:rPr lang="it-IT" dirty="0">
                <a:cs typeface="Arial"/>
              </a:rPr>
              <a:t> </a:t>
            </a:r>
            <a:r>
              <a:rPr lang="it-IT" dirty="0" err="1">
                <a:cs typeface="Arial"/>
              </a:rPr>
              <a:t>is</a:t>
            </a:r>
            <a:r>
              <a:rPr lang="it-IT" dirty="0">
                <a:cs typeface="Arial"/>
              </a:rPr>
              <a:t> </a:t>
            </a:r>
            <a:r>
              <a:rPr lang="it-IT" dirty="0" err="1">
                <a:cs typeface="Arial"/>
              </a:rPr>
              <a:t>based</a:t>
            </a:r>
            <a:r>
              <a:rPr lang="it-IT" dirty="0">
                <a:cs typeface="Arial"/>
              </a:rPr>
              <a:t> on the second </a:t>
            </a:r>
            <a:r>
              <a:rPr lang="it-IT" dirty="0" err="1">
                <a:cs typeface="Arial"/>
              </a:rPr>
              <a:t>order</a:t>
            </a:r>
            <a:r>
              <a:rPr lang="it-IT" dirty="0">
                <a:cs typeface="Arial"/>
              </a:rPr>
              <a:t> derivative).</a:t>
            </a:r>
          </a:p>
          <a:p>
            <a:r>
              <a:rPr lang="it-IT" dirty="0" err="1">
                <a:cs typeface="Arial"/>
              </a:rPr>
              <a:t>Nonetheless</a:t>
            </a:r>
            <a:r>
              <a:rPr lang="it-IT" dirty="0">
                <a:cs typeface="Arial"/>
              </a:rPr>
              <a:t>, thanks to </a:t>
            </a:r>
            <a:r>
              <a:rPr lang="it-IT" dirty="0" err="1">
                <a:cs typeface="Arial"/>
              </a:rPr>
              <a:t>saturator</a:t>
            </a:r>
            <a:r>
              <a:rPr lang="it-IT" dirty="0">
                <a:cs typeface="Arial"/>
              </a:rPr>
              <a:t> </a:t>
            </a:r>
            <a:r>
              <a:rPr lang="it-IT" dirty="0" err="1">
                <a:cs typeface="Arial"/>
              </a:rPr>
              <a:t>blocks</a:t>
            </a:r>
            <a:r>
              <a:rPr lang="it-IT" dirty="0">
                <a:cs typeface="Arial"/>
              </a:rPr>
              <a:t> on omega and gains </a:t>
            </a:r>
            <a:r>
              <a:rPr lang="it-IT" dirty="0" err="1">
                <a:cs typeface="Arial"/>
              </a:rPr>
              <a:t>we</a:t>
            </a:r>
            <a:r>
              <a:rPr lang="it-IT" dirty="0">
                <a:cs typeface="Arial"/>
              </a:rPr>
              <a:t> are </a:t>
            </a:r>
            <a:r>
              <a:rPr lang="it-IT" dirty="0" err="1">
                <a:cs typeface="Arial"/>
              </a:rPr>
              <a:t>able</a:t>
            </a:r>
            <a:r>
              <a:rPr lang="it-IT" dirty="0">
                <a:cs typeface="Arial"/>
              </a:rPr>
              <a:t> to </a:t>
            </a:r>
            <a:r>
              <a:rPr lang="it-IT" dirty="0" err="1">
                <a:cs typeface="Arial"/>
              </a:rPr>
              <a:t>overcome</a:t>
            </a:r>
            <a:r>
              <a:rPr lang="it-IT" dirty="0">
                <a:cs typeface="Arial"/>
              </a:rPr>
              <a:t> the </a:t>
            </a:r>
            <a:r>
              <a:rPr lang="it-IT" dirty="0" err="1">
                <a:cs typeface="Arial"/>
              </a:rPr>
              <a:t>problem</a:t>
            </a:r>
            <a:r>
              <a:rPr lang="it-IT" dirty="0">
                <a:cs typeface="Arial"/>
              </a:rPr>
              <a:t> and to finish the </a:t>
            </a:r>
            <a:r>
              <a:rPr lang="it-IT" dirty="0" err="1">
                <a:cs typeface="Arial"/>
              </a:rPr>
              <a:t>simulation</a:t>
            </a:r>
            <a:r>
              <a:rPr lang="it-IT" dirty="0">
                <a:cs typeface="Arial"/>
              </a:rPr>
              <a:t> </a:t>
            </a:r>
            <a:r>
              <a:rPr lang="it-IT" dirty="0" err="1">
                <a:cs typeface="Arial"/>
              </a:rPr>
              <a:t>anyway</a:t>
            </a:r>
            <a:r>
              <a:rPr lang="it-IT" dirty="0">
                <a:cs typeface="Arial"/>
              </a:rPr>
              <a:t>.</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14</a:t>
            </a:fld>
            <a:endParaRPr lang="it-IT"/>
          </a:p>
        </p:txBody>
      </p:sp>
    </p:spTree>
    <p:extLst>
      <p:ext uri="{BB962C8B-B14F-4D97-AF65-F5344CB8AC3E}">
        <p14:creationId xmlns:p14="http://schemas.microsoft.com/office/powerpoint/2010/main" val="181675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indent="-228600">
              <a:buAutoNum type="arabicParenR"/>
            </a:pPr>
            <a:r>
              <a:rPr lang="en-US" dirty="0"/>
              <a:t>General overview of the structure and </a:t>
            </a:r>
            <a:r>
              <a:rPr lang="en-US" dirty="0" err="1"/>
              <a:t>vdes</a:t>
            </a:r>
            <a:r>
              <a:rPr lang="en-US" dirty="0"/>
              <a:t>!=0 </a:t>
            </a:r>
            <a:r>
              <a:rPr lang="en-US" dirty="0">
                <a:sym typeface="Wingdings" panose="05000000000000000000" pitchFamily="2" charset="2"/>
              </a:rPr>
              <a:t> same as before cause its related with diff flatness</a:t>
            </a:r>
          </a:p>
          <a:p>
            <a:pPr marL="228600" indent="-228600">
              <a:buAutoNum type="arabicParenR"/>
            </a:pPr>
            <a:r>
              <a:rPr lang="en-US" dirty="0">
                <a:sym typeface="Wingdings" panose="05000000000000000000" pitchFamily="2" charset="2"/>
              </a:rPr>
              <a:t>Highlights the same nature of the structure, with the only difference : gain computation and feedback law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a:t>Controller </a:t>
            </a:r>
            <a:r>
              <a:rPr lang="it-IT" dirty="0" err="1"/>
              <a:t>based</a:t>
            </a:r>
            <a:r>
              <a:rPr lang="it-IT" dirty="0"/>
              <a:t> on </a:t>
            </a:r>
            <a:r>
              <a:rPr lang="it-IT" dirty="0" err="1"/>
              <a:t>Lyap</a:t>
            </a:r>
            <a:r>
              <a:rPr lang="it-IT" dirty="0"/>
              <a:t> </a:t>
            </a:r>
            <a:r>
              <a:rPr lang="it-IT" dirty="0" err="1"/>
              <a:t>arguments</a:t>
            </a:r>
            <a:r>
              <a:rPr lang="it-IT" dirty="0"/>
              <a:t> and </a:t>
            </a:r>
            <a:r>
              <a:rPr lang="it-IT" dirty="0" err="1"/>
              <a:t>not</a:t>
            </a:r>
            <a:r>
              <a:rPr lang="it-IT" dirty="0"/>
              <a:t> </a:t>
            </a:r>
            <a:r>
              <a:rPr lang="it-IT" dirty="0" err="1"/>
              <a:t>eigs</a:t>
            </a:r>
            <a:r>
              <a:rPr lang="it-IT" dirty="0"/>
              <a:t> </a:t>
            </a:r>
            <a:r>
              <a:rPr lang="it-IT" dirty="0" err="1"/>
              <a:t>allocation</a:t>
            </a:r>
            <a:endParaRPr lang="en-US" dirty="0">
              <a:sym typeface="Wingdings" panose="05000000000000000000" pitchFamily="2" charset="2"/>
            </a:endParaRPr>
          </a:p>
          <a:p>
            <a:pPr marL="228600" indent="-228600">
              <a:buAutoNum type="arabicParenR"/>
            </a:pPr>
            <a:r>
              <a:rPr lang="en-US" dirty="0" err="1">
                <a:sym typeface="Wingdings" panose="05000000000000000000" pitchFamily="2" charset="2"/>
              </a:rPr>
              <a:t>Barbalat’s</a:t>
            </a:r>
            <a:r>
              <a:rPr lang="en-US" dirty="0">
                <a:sym typeface="Wingdings" panose="05000000000000000000" pitchFamily="2" charset="2"/>
              </a:rPr>
              <a:t> lemma problem. Before we had no convergence guarantees cause k2 TV , now instead we could end up with loosing conv property cause w could become unbounded and hence Barb no true anymore - this is what we stress out in the sharp curve</a:t>
            </a:r>
            <a:endParaRPr lang="en-US" dirty="0"/>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16</a:t>
            </a:fld>
            <a:endParaRPr lang="it-IT"/>
          </a:p>
        </p:txBody>
      </p:sp>
    </p:spTree>
    <p:extLst>
      <p:ext uri="{BB962C8B-B14F-4D97-AF65-F5344CB8AC3E}">
        <p14:creationId xmlns:p14="http://schemas.microsoft.com/office/powerpoint/2010/main" val="3102443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k1=k3  TV , k2 TI</a:t>
            </a:r>
          </a:p>
          <a:p>
            <a:r>
              <a:rPr lang="it-IT" dirty="0"/>
              <a:t>Highlight the relation </a:t>
            </a:r>
            <a:r>
              <a:rPr lang="it-IT" dirty="0" err="1"/>
              <a:t>between</a:t>
            </a:r>
            <a:r>
              <a:rPr lang="it-IT" dirty="0"/>
              <a:t> a and b , </a:t>
            </a:r>
            <a:r>
              <a:rPr lang="it-IT" dirty="0" err="1"/>
              <a:t>could</a:t>
            </a:r>
            <a:r>
              <a:rPr lang="it-IT" dirty="0"/>
              <a:t> </a:t>
            </a:r>
            <a:r>
              <a:rPr lang="it-IT" dirty="0" err="1"/>
              <a:t>we</a:t>
            </a:r>
            <a:r>
              <a:rPr lang="it-IT" dirty="0"/>
              <a:t> </a:t>
            </a:r>
            <a:r>
              <a:rPr lang="it-IT" dirty="0" err="1"/>
              <a:t>also</a:t>
            </a:r>
            <a:r>
              <a:rPr lang="it-IT" dirty="0"/>
              <a:t> compute </a:t>
            </a:r>
            <a:r>
              <a:rPr lang="it-IT" dirty="0" err="1"/>
              <a:t>eigs</a:t>
            </a:r>
            <a:r>
              <a:rPr lang="it-IT" dirty="0"/>
              <a:t> for </a:t>
            </a:r>
            <a:r>
              <a:rPr lang="it-IT" dirty="0" err="1"/>
              <a:t>this</a:t>
            </a:r>
            <a:r>
              <a:rPr lang="it-IT" dirty="0"/>
              <a:t> ? </a:t>
            </a:r>
            <a:r>
              <a:rPr lang="it-IT" dirty="0" err="1"/>
              <a:t>Is</a:t>
            </a:r>
            <a:r>
              <a:rPr lang="it-IT" dirty="0"/>
              <a:t> b a </a:t>
            </a:r>
            <a:r>
              <a:rPr lang="it-IT" dirty="0" err="1"/>
              <a:t>natural</a:t>
            </a:r>
            <a:r>
              <a:rPr lang="it-IT" dirty="0"/>
              <a:t> </a:t>
            </a:r>
            <a:r>
              <a:rPr lang="it-IT" dirty="0" err="1"/>
              <a:t>freq</a:t>
            </a:r>
            <a:r>
              <a:rPr lang="it-IT" dirty="0"/>
              <a:t> </a:t>
            </a:r>
            <a:r>
              <a:rPr lang="it-IT" dirty="0" err="1"/>
              <a:t>too</a:t>
            </a:r>
            <a:r>
              <a:rPr lang="it-IT" dirty="0"/>
              <a:t> ? </a:t>
            </a:r>
          </a:p>
        </p:txBody>
      </p:sp>
      <p:sp>
        <p:nvSpPr>
          <p:cNvPr id="4" name="Slide Number Placeholder 3"/>
          <p:cNvSpPr>
            <a:spLocks noGrp="1"/>
          </p:cNvSpPr>
          <p:nvPr>
            <p:ph type="sldNum" sz="quarter" idx="5"/>
          </p:nvPr>
        </p:nvSpPr>
        <p:spPr/>
        <p:txBody>
          <a:bodyPr/>
          <a:lstStyle/>
          <a:p>
            <a:fld id="{DF2DBD17-AA56-4B3E-BE8E-B8743FCB105A}" type="slidenum">
              <a:rPr lang="it-IT" smtClean="0"/>
              <a:pPr/>
              <a:t>17</a:t>
            </a:fld>
            <a:endParaRPr lang="it-IT"/>
          </a:p>
        </p:txBody>
      </p:sp>
    </p:spTree>
    <p:extLst>
      <p:ext uri="{BB962C8B-B14F-4D97-AF65-F5344CB8AC3E}">
        <p14:creationId xmlns:p14="http://schemas.microsoft.com/office/powerpoint/2010/main" val="3327151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18</a:t>
            </a:fld>
            <a:endParaRPr lang="it-IT"/>
          </a:p>
        </p:txBody>
      </p:sp>
    </p:spTree>
    <p:extLst>
      <p:ext uri="{BB962C8B-B14F-4D97-AF65-F5344CB8AC3E}">
        <p14:creationId xmlns:p14="http://schemas.microsoft.com/office/powerpoint/2010/main" val="124143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cs typeface="Arial"/>
              </a:rPr>
              <a:t>Plots --&gt; </a:t>
            </a:r>
            <a:r>
              <a:rPr lang="it-IT" sz="1200" dirty="0" err="1">
                <a:cs typeface="Arial"/>
              </a:rPr>
              <a:t>see</a:t>
            </a:r>
            <a:r>
              <a:rPr lang="it-IT" sz="1200" dirty="0">
                <a:cs typeface="Arial"/>
              </a:rPr>
              <a:t> </a:t>
            </a:r>
            <a:r>
              <a:rPr lang="it-IT" sz="1200" dirty="0" err="1">
                <a:cs typeface="Arial"/>
              </a:rPr>
              <a:t>if</a:t>
            </a:r>
            <a:r>
              <a:rPr lang="it-IT" sz="1200" dirty="0">
                <a:cs typeface="Arial"/>
              </a:rPr>
              <a:t> </a:t>
            </a:r>
            <a:r>
              <a:rPr lang="it-IT" sz="1200" dirty="0" err="1">
                <a:cs typeface="Arial"/>
              </a:rPr>
              <a:t>impulse</a:t>
            </a:r>
            <a:r>
              <a:rPr lang="it-IT" sz="1200" dirty="0">
                <a:cs typeface="Arial"/>
              </a:rPr>
              <a:t> </a:t>
            </a:r>
            <a:r>
              <a:rPr lang="it-IT" sz="1200" dirty="0" err="1">
                <a:cs typeface="Arial"/>
              </a:rPr>
              <a:t>bigger</a:t>
            </a:r>
            <a:r>
              <a:rPr lang="it-IT" sz="1200" dirty="0">
                <a:cs typeface="Arial"/>
              </a:rPr>
              <a:t> </a:t>
            </a:r>
            <a:r>
              <a:rPr lang="it-IT" sz="1200" dirty="0" err="1">
                <a:cs typeface="Arial"/>
              </a:rPr>
              <a:t>than</a:t>
            </a:r>
            <a:r>
              <a:rPr lang="it-IT" sz="1200" dirty="0">
                <a:cs typeface="Arial"/>
              </a:rPr>
              <a:t> linear case follows some </a:t>
            </a:r>
            <a:r>
              <a:rPr lang="it-IT" sz="1200" dirty="0" err="1">
                <a:cs typeface="Arial"/>
              </a:rPr>
              <a:t>theoretical</a:t>
            </a:r>
            <a:r>
              <a:rPr lang="it-IT" sz="1200" dirty="0">
                <a:cs typeface="Arial"/>
              </a:rPr>
              <a:t> </a:t>
            </a:r>
            <a:r>
              <a:rPr lang="it-IT" sz="1200" dirty="0" err="1">
                <a:cs typeface="Arial"/>
              </a:rPr>
              <a:t>thing</a:t>
            </a:r>
            <a:r>
              <a:rPr lang="it-IT" sz="1200" dirty="0">
                <a:cs typeface="Arial"/>
              </a:rPr>
              <a:t> or just </a:t>
            </a:r>
            <a:r>
              <a:rPr lang="it-IT" sz="1200" dirty="0" err="1">
                <a:cs typeface="Arial"/>
              </a:rPr>
              <a:t>related</a:t>
            </a:r>
            <a:r>
              <a:rPr lang="it-IT" sz="1200" dirty="0">
                <a:cs typeface="Arial"/>
              </a:rPr>
              <a:t> to gains tuning</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19</a:t>
            </a:fld>
            <a:endParaRPr lang="it-IT"/>
          </a:p>
        </p:txBody>
      </p:sp>
    </p:spTree>
    <p:extLst>
      <p:ext uri="{BB962C8B-B14F-4D97-AF65-F5344CB8AC3E}">
        <p14:creationId xmlns:p14="http://schemas.microsoft.com/office/powerpoint/2010/main" val="402784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C764DE79-268F-4C1A-8933-263129D2AF90}" type="datetimeFigureOut">
              <a:rPr lang="en-US" smtClean="0"/>
              <a:pPr/>
              <a:t>1/8/2025</a:t>
            </a:fld>
            <a:endParaRPr lang="en-US"/>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6556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a:t>Fare clic per modificare lo stile del titolo dello schema</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202901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r>
              <a:rPr lang="it-IT"/>
              <a:t>Fare clic per modificare lo stile del titolo dello schema</a:t>
            </a:r>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a:t>Inserire testo</a:t>
            </a:r>
          </a:p>
        </p:txBody>
      </p:sp>
    </p:spTree>
    <p:extLst>
      <p:ext uri="{BB962C8B-B14F-4D97-AF65-F5344CB8AC3E}">
        <p14:creationId xmlns:p14="http://schemas.microsoft.com/office/powerpoint/2010/main" val="214997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53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C764DE79-268F-4C1A-8933-263129D2AF90}" type="datetimeFigureOut">
              <a:rPr lang="en-US" smtClean="0"/>
              <a:pPr/>
              <a:t>1/8/2025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8818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C764DE79-268F-4C1A-8933-263129D2AF90}" type="datetimeFigureOut">
              <a:rPr lang="en-US" smtClean="0"/>
              <a:pPr/>
              <a:t>1/8/2025</a:t>
            </a:fld>
            <a:endParaRPr lang="en-US"/>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9386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C764DE79-268F-4C1A-8933-263129D2AF90}" type="datetimeFigureOut">
              <a:rPr lang="en-US" smtClean="0"/>
              <a:pPr/>
              <a:t>1/8/2025</a:t>
            </a:fld>
            <a:endParaRPr lang="en-US"/>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74546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C764DE79-268F-4C1A-8933-263129D2AF90}" type="datetimeFigureOut">
              <a:rPr lang="en-US" smtClean="0"/>
              <a:pPr/>
              <a:t>1/8/2025</a:t>
            </a:fld>
            <a:endParaRPr lang="en-US"/>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8565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C764DE79-268F-4C1A-8933-263129D2AF90}" type="datetimeFigureOut">
              <a:rPr lang="en-US" smtClean="0"/>
              <a:pPr/>
              <a:t>1/8/2025</a:t>
            </a:fld>
            <a:endParaRPr lang="en-US"/>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420615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C764DE79-268F-4C1A-8933-263129D2AF90}" type="datetimeFigureOut">
              <a:rPr lang="en-US" smtClean="0"/>
              <a:pPr/>
              <a:t>1/8/2025</a:t>
            </a:fld>
            <a:endParaRPr lang="en-US"/>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2537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fld id="{C764DE79-268F-4C1A-8933-263129D2AF90}" type="datetimeFigureOut">
              <a:rPr lang="en-US" smtClean="0"/>
              <a:pPr/>
              <a:t>1/8/2025</a:t>
            </a:fld>
            <a:endParaRPr lang="en-US"/>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0829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C764DE79-268F-4C1A-8933-263129D2AF90}" type="datetimeFigureOut">
              <a:rPr lang="en-US" smtClean="0"/>
              <a:pPr/>
              <a:t>1/8/2025</a:t>
            </a:fld>
            <a:endParaRPr lang="en-US"/>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72087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C764DE79-268F-4C1A-8933-263129D2AF90}" type="datetimeFigureOut">
              <a:rPr lang="en-US" smtClean="0"/>
              <a:pPr/>
              <a:t>1/8/2025</a:t>
            </a:fld>
            <a:endParaRPr lang="en-US"/>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93223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1/8/2025</a:t>
            </a:fld>
            <a:endParaRPr lang="en-US"/>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‹N›</a:t>
            </a:fld>
            <a:endParaRPr lang="en-US"/>
          </a:p>
        </p:txBody>
      </p:sp>
    </p:spTree>
    <p:extLst>
      <p:ext uri="{BB962C8B-B14F-4D97-AF65-F5344CB8AC3E}">
        <p14:creationId xmlns:p14="http://schemas.microsoft.com/office/powerpoint/2010/main" val="27984198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microsoft.com/office/2007/relationships/hdphoto" Target="../media/hdphoto1.wdp"/><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microsoft.com/office/2007/relationships/hdphoto" Target="../media/hdphoto1.wdp"/><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3.jp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64.jp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microsoft.com/office/2007/relationships/hdphoto" Target="../media/hdphoto1.wdp"/><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png"/><Relationship Id="rId7"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55.png"/><Relationship Id="rId4" Type="http://schemas.microsoft.com/office/2007/relationships/hdphoto" Target="../media/hdphoto1.wdp"/><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0.jpg"/><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60.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3.jp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png"/><Relationship Id="rId7"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3.png"/><Relationship Id="rId7"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87.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92.jpg"/><Relationship Id="rId5" Type="http://schemas.openxmlformats.org/officeDocument/2006/relationships/image" Target="../media/image91.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8.png"/><Relationship Id="rId1" Type="http://schemas.openxmlformats.org/officeDocument/2006/relationships/slideLayout" Target="../slideLayouts/slideLayout11.xml"/><Relationship Id="rId5" Type="http://schemas.openxmlformats.org/officeDocument/2006/relationships/image" Target="../media/image99.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2" descr="Universita' di Padova DEI (Dip Ingegneria Informazione) Accesso PaperCut">
            <a:extLst>
              <a:ext uri="{FF2B5EF4-FFF2-40B4-BE49-F238E27FC236}">
                <a16:creationId xmlns:a16="http://schemas.microsoft.com/office/drawing/2014/main" id="{1C78E4A9-80B2-2666-AD7F-10CCA19A88E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9B6748C-E420-8877-781D-C5840FC49633}"/>
              </a:ext>
            </a:extLst>
          </p:cNvPr>
          <p:cNvSpPr txBox="1"/>
          <p:nvPr/>
        </p:nvSpPr>
        <p:spPr>
          <a:xfrm>
            <a:off x="0" y="4499138"/>
            <a:ext cx="12192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200" b="1" dirty="0"/>
              <a:t>URBAN MOBILITY CHALLENGE</a:t>
            </a:r>
            <a:endParaRPr lang="it-IT" sz="3200" b="1" dirty="0">
              <a:cs typeface="Arial"/>
            </a:endParaRPr>
          </a:p>
        </p:txBody>
      </p:sp>
    </p:spTree>
    <p:extLst>
      <p:ext uri="{BB962C8B-B14F-4D97-AF65-F5344CB8AC3E}">
        <p14:creationId xmlns:p14="http://schemas.microsoft.com/office/powerpoint/2010/main" val="3962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CBCDC6F8-13A0-B77E-2B54-45BF866F6505}"/>
              </a:ext>
            </a:extLst>
          </p:cNvPr>
          <p:cNvPicPr>
            <a:picLocks noChangeAspect="1"/>
          </p:cNvPicPr>
          <p:nvPr/>
        </p:nvPicPr>
        <p:blipFill>
          <a:blip r:embed="rId5"/>
          <a:stretch>
            <a:fillRect/>
          </a:stretch>
        </p:blipFill>
        <p:spPr>
          <a:xfrm>
            <a:off x="4185499" y="1566225"/>
            <a:ext cx="7425725" cy="4886864"/>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78587" y="1546846"/>
            <a:ext cx="361335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200" b="1" dirty="0" err="1">
                <a:cs typeface="Arial"/>
              </a:rPr>
              <a:t>Avoiding</a:t>
            </a:r>
            <a:r>
              <a:rPr lang="it-IT" sz="2200" b="1" dirty="0">
                <a:cs typeface="Arial"/>
              </a:rPr>
              <a:t> </a:t>
            </a:r>
            <a:r>
              <a:rPr lang="it-IT" sz="2200" b="1" dirty="0" err="1">
                <a:cs typeface="Arial"/>
              </a:rPr>
              <a:t>division</a:t>
            </a:r>
            <a:r>
              <a:rPr lang="it-IT" sz="2200" b="1" dirty="0">
                <a:cs typeface="Arial"/>
              </a:rPr>
              <a:t> by zero</a:t>
            </a:r>
            <a:endParaRPr lang="en-US" sz="2200" b="1" dirty="0" err="1"/>
          </a:p>
        </p:txBody>
      </p:sp>
      <p:pic>
        <p:nvPicPr>
          <p:cNvPr id="10" name="Picture 9" descr="A computer diagram of a circuit board&#10;&#10;Description automatically generated">
            <a:extLst>
              <a:ext uri="{FF2B5EF4-FFF2-40B4-BE49-F238E27FC236}">
                <a16:creationId xmlns:a16="http://schemas.microsoft.com/office/drawing/2014/main" id="{8E028773-C3BC-7FA1-0EE0-4014A11ACBAD}"/>
              </a:ext>
            </a:extLst>
          </p:cNvPr>
          <p:cNvPicPr>
            <a:picLocks noChangeAspect="1"/>
          </p:cNvPicPr>
          <p:nvPr/>
        </p:nvPicPr>
        <p:blipFill>
          <a:blip r:embed="rId6"/>
          <a:stretch>
            <a:fillRect/>
          </a:stretch>
        </p:blipFill>
        <p:spPr>
          <a:xfrm>
            <a:off x="312258" y="2814177"/>
            <a:ext cx="3286125" cy="2362200"/>
          </a:xfrm>
          <a:prstGeom prst="rect">
            <a:avLst/>
          </a:prstGeom>
        </p:spPr>
      </p:pic>
      <p:sp>
        <p:nvSpPr>
          <p:cNvPr id="13" name="Arrow: Right 12">
            <a:extLst>
              <a:ext uri="{FF2B5EF4-FFF2-40B4-BE49-F238E27FC236}">
                <a16:creationId xmlns:a16="http://schemas.microsoft.com/office/drawing/2014/main" id="{761A39D2-1692-03C1-6DD5-5B6A49E564E0}"/>
              </a:ext>
            </a:extLst>
          </p:cNvPr>
          <p:cNvSpPr/>
          <p:nvPr/>
        </p:nvSpPr>
        <p:spPr>
          <a:xfrm rot="-540000">
            <a:off x="2638444" y="3978413"/>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653793-C092-7D23-F4CD-B2DBC47CE14B}"/>
              </a:ext>
            </a:extLst>
          </p:cNvPr>
          <p:cNvSpPr/>
          <p:nvPr/>
        </p:nvSpPr>
        <p:spPr>
          <a:xfrm>
            <a:off x="4570426" y="2331875"/>
            <a:ext cx="4228071" cy="12040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4570425" y="4502855"/>
            <a:ext cx="5291995" cy="1491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960D25-0EF9-23E0-55D5-FBB27EC29BCC}"/>
              </a:ext>
            </a:extLst>
          </p:cNvPr>
          <p:cNvSpPr txBox="1"/>
          <p:nvPr/>
        </p:nvSpPr>
        <p:spPr>
          <a:xfrm>
            <a:off x="312258" y="4970419"/>
            <a:ext cx="3006129" cy="343631"/>
          </a:xfrm>
          <a:prstGeom prst="rect">
            <a:avLst/>
          </a:prstGeom>
          <a:noFill/>
        </p:spPr>
        <p:txBody>
          <a:bodyPr wrap="square" rtlCol="0">
            <a:spAutoFit/>
          </a:bodyPr>
          <a:lstStyle/>
          <a:p>
            <a:pPr algn="ctr"/>
            <a:r>
              <a:rPr lang="it-IT" sz="1600" i="1" dirty="0" err="1"/>
              <a:t>differential</a:t>
            </a:r>
            <a:r>
              <a:rPr lang="it-IT" sz="1600" i="1" dirty="0"/>
              <a:t> </a:t>
            </a:r>
            <a:r>
              <a:rPr lang="it-IT" sz="1600" i="1" dirty="0" err="1"/>
              <a:t>flatness</a:t>
            </a:r>
            <a:r>
              <a:rPr lang="it-IT" sz="1600" i="1" dirty="0"/>
              <a:t> </a:t>
            </a:r>
            <a:r>
              <a:rPr lang="it-IT" sz="1600" i="1" dirty="0" err="1"/>
              <a:t>block</a:t>
            </a:r>
            <a:endParaRPr lang="it-IT" sz="1600" i="1" dirty="0"/>
          </a:p>
        </p:txBody>
      </p:sp>
    </p:spTree>
    <p:extLst>
      <p:ext uri="{BB962C8B-B14F-4D97-AF65-F5344CB8AC3E}">
        <p14:creationId xmlns:p14="http://schemas.microsoft.com/office/powerpoint/2010/main" val="39605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D79F9D-D281-AE9A-EB6D-91D6AE9836E5}"/>
              </a:ext>
            </a:extLst>
          </p:cNvPr>
          <p:cNvPicPr>
            <a:picLocks noChangeAspect="1"/>
          </p:cNvPicPr>
          <p:nvPr/>
        </p:nvPicPr>
        <p:blipFill>
          <a:blip r:embed="rId3"/>
          <a:stretch>
            <a:fillRect/>
          </a:stretch>
        </p:blipFill>
        <p:spPr>
          <a:xfrm>
            <a:off x="335471" y="2045247"/>
            <a:ext cx="1920135" cy="868633"/>
          </a:xfrm>
          <a:prstGeom prst="rect">
            <a:avLst/>
          </a:prstGeom>
        </p:spPr>
      </p:pic>
      <p:pic>
        <p:nvPicPr>
          <p:cNvPr id="15" name="Picture 14">
            <a:extLst>
              <a:ext uri="{FF2B5EF4-FFF2-40B4-BE49-F238E27FC236}">
                <a16:creationId xmlns:a16="http://schemas.microsoft.com/office/drawing/2014/main" id="{0805C3B9-8125-D132-B804-F1B9233293AF}"/>
              </a:ext>
            </a:extLst>
          </p:cNvPr>
          <p:cNvPicPr>
            <a:picLocks noChangeAspect="1"/>
          </p:cNvPicPr>
          <p:nvPr/>
        </p:nvPicPr>
        <p:blipFill>
          <a:blip r:embed="rId4"/>
          <a:stretch>
            <a:fillRect/>
          </a:stretch>
        </p:blipFill>
        <p:spPr>
          <a:xfrm>
            <a:off x="335471" y="3015304"/>
            <a:ext cx="6643424" cy="2138441"/>
          </a:xfrm>
          <a:prstGeom prst="rect">
            <a:avLst/>
          </a:prstGeom>
        </p:spPr>
      </p:pic>
      <p:pic>
        <p:nvPicPr>
          <p:cNvPr id="13" name="Picture 12">
            <a:extLst>
              <a:ext uri="{FF2B5EF4-FFF2-40B4-BE49-F238E27FC236}">
                <a16:creationId xmlns:a16="http://schemas.microsoft.com/office/drawing/2014/main" id="{1AF70E2C-6D41-17D3-1CC6-D8F925CD6EB9}"/>
              </a:ext>
            </a:extLst>
          </p:cNvPr>
          <p:cNvPicPr>
            <a:picLocks noChangeAspect="1"/>
          </p:cNvPicPr>
          <p:nvPr/>
        </p:nvPicPr>
        <p:blipFill>
          <a:blip r:embed="rId5"/>
          <a:stretch>
            <a:fillRect/>
          </a:stretch>
        </p:blipFill>
        <p:spPr>
          <a:xfrm>
            <a:off x="7197131" y="1404552"/>
            <a:ext cx="4209956" cy="530241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519170" y="1677177"/>
            <a:ext cx="2100223" cy="5282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519169" y="3876913"/>
            <a:ext cx="3523580" cy="17935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8"/>
          <a:stretch>
            <a:fillRect/>
          </a:stretch>
        </p:blipFill>
        <p:spPr>
          <a:xfrm>
            <a:off x="3495945" y="1263096"/>
            <a:ext cx="3482950" cy="156430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84515" y="1541216"/>
            <a:ext cx="282154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it-IT" sz="22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6" name="Picture 5">
            <a:extLst>
              <a:ext uri="{FF2B5EF4-FFF2-40B4-BE49-F238E27FC236}">
                <a16:creationId xmlns:a16="http://schemas.microsoft.com/office/drawing/2014/main" id="{52F5538D-E1EF-F032-8088-BC85D1F4918D}"/>
              </a:ext>
            </a:extLst>
          </p:cNvPr>
          <p:cNvPicPr>
            <a:picLocks noChangeAspect="1"/>
          </p:cNvPicPr>
          <p:nvPr/>
        </p:nvPicPr>
        <p:blipFill>
          <a:blip r:embed="rId9"/>
          <a:stretch>
            <a:fillRect/>
          </a:stretch>
        </p:blipFill>
        <p:spPr>
          <a:xfrm>
            <a:off x="161300" y="5428131"/>
            <a:ext cx="3645755" cy="627933"/>
          </a:xfrm>
          <a:prstGeom prst="rect">
            <a:avLst/>
          </a:prstGeom>
        </p:spPr>
      </p:pic>
      <p:pic>
        <p:nvPicPr>
          <p:cNvPr id="11" name="Picture 10">
            <a:extLst>
              <a:ext uri="{FF2B5EF4-FFF2-40B4-BE49-F238E27FC236}">
                <a16:creationId xmlns:a16="http://schemas.microsoft.com/office/drawing/2014/main" id="{321300E3-A253-934F-76C8-93228F152110}"/>
              </a:ext>
            </a:extLst>
          </p:cNvPr>
          <p:cNvPicPr>
            <a:picLocks noChangeAspect="1"/>
          </p:cNvPicPr>
          <p:nvPr/>
        </p:nvPicPr>
        <p:blipFill>
          <a:blip r:embed="rId10"/>
          <a:stretch>
            <a:fillRect/>
          </a:stretch>
        </p:blipFill>
        <p:spPr>
          <a:xfrm>
            <a:off x="207466" y="6099748"/>
            <a:ext cx="5790410" cy="444102"/>
          </a:xfrm>
          <a:prstGeom prst="rect">
            <a:avLst/>
          </a:prstGeom>
        </p:spPr>
      </p:pic>
    </p:spTree>
    <p:extLst>
      <p:ext uri="{BB962C8B-B14F-4D97-AF65-F5344CB8AC3E}">
        <p14:creationId xmlns:p14="http://schemas.microsoft.com/office/powerpoint/2010/main" val="88478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1D94-DA35-1372-DC13-FB9DE1ADFEC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2175FA-2132-5B01-2834-EFBEED7588A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2EC25F-A036-D690-387A-73027A29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31926"/>
            <a:ext cx="6027105" cy="5083974"/>
          </a:xfrm>
          <a:prstGeom prst="rect">
            <a:avLst/>
          </a:prstGeom>
        </p:spPr>
      </p:pic>
      <p:pic>
        <p:nvPicPr>
          <p:cNvPr id="8" name="Picture 7">
            <a:extLst>
              <a:ext uri="{FF2B5EF4-FFF2-40B4-BE49-F238E27FC236}">
                <a16:creationId xmlns:a16="http://schemas.microsoft.com/office/drawing/2014/main" id="{EB88C0F6-6819-323F-AEF9-C5ADA71A0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799" y="1531926"/>
            <a:ext cx="6068799" cy="5119144"/>
          </a:xfrm>
          <a:prstGeom prst="rect">
            <a:avLst/>
          </a:prstGeom>
        </p:spPr>
      </p:pic>
      <p:cxnSp>
        <p:nvCxnSpPr>
          <p:cNvPr id="6" name="Connettore 2 11">
            <a:extLst>
              <a:ext uri="{FF2B5EF4-FFF2-40B4-BE49-F238E27FC236}">
                <a16:creationId xmlns:a16="http://schemas.microsoft.com/office/drawing/2014/main" id="{F4DDAF9D-F91B-C845-A493-5756CEBED9AA}"/>
              </a:ext>
            </a:extLst>
          </p:cNvPr>
          <p:cNvCxnSpPr>
            <a:cxnSpLocks/>
          </p:cNvCxnSpPr>
          <p:nvPr/>
        </p:nvCxnSpPr>
        <p:spPr>
          <a:xfrm flipH="1">
            <a:off x="2578608" y="2208492"/>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DF37B2A2-D497-2397-9B87-09C42CE29DF6}"/>
              </a:ext>
            </a:extLst>
          </p:cNvPr>
          <p:cNvCxnSpPr>
            <a:cxnSpLocks/>
          </p:cNvCxnSpPr>
          <p:nvPr/>
        </p:nvCxnSpPr>
        <p:spPr>
          <a:xfrm>
            <a:off x="9357360" y="1986224"/>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E88F35-870F-ECA5-FCE1-40DF3068B1F2}"/>
              </a:ext>
            </a:extLst>
          </p:cNvPr>
          <p:cNvSpPr txBox="1"/>
          <p:nvPr/>
        </p:nvSpPr>
        <p:spPr>
          <a:xfrm>
            <a:off x="341083" y="1302420"/>
            <a:ext cx="5500915" cy="369332"/>
          </a:xfrm>
          <a:prstGeom prst="rect">
            <a:avLst/>
          </a:prstGeom>
          <a:noFill/>
        </p:spPr>
        <p:txBody>
          <a:bodyPr wrap="square" rtlCol="0">
            <a:spAutoFit/>
          </a:bodyPr>
          <a:lstStyle/>
          <a:p>
            <a:pPr algn="ctr"/>
            <a:r>
              <a:rPr lang="it-IT" dirty="0"/>
              <a:t>X TRACKING</a:t>
            </a:r>
          </a:p>
        </p:txBody>
      </p:sp>
      <p:sp>
        <p:nvSpPr>
          <p:cNvPr id="5" name="TextBox 4">
            <a:extLst>
              <a:ext uri="{FF2B5EF4-FFF2-40B4-BE49-F238E27FC236}">
                <a16:creationId xmlns:a16="http://schemas.microsoft.com/office/drawing/2014/main" id="{9A29B599-5CF6-71FF-230D-079DA9F1E3A2}"/>
              </a:ext>
            </a:extLst>
          </p:cNvPr>
          <p:cNvSpPr txBox="1"/>
          <p:nvPr/>
        </p:nvSpPr>
        <p:spPr>
          <a:xfrm>
            <a:off x="6461762" y="1312233"/>
            <a:ext cx="5500915" cy="369332"/>
          </a:xfrm>
          <a:prstGeom prst="rect">
            <a:avLst/>
          </a:prstGeom>
          <a:noFill/>
        </p:spPr>
        <p:txBody>
          <a:bodyPr wrap="square">
            <a:spAutoFit/>
          </a:bodyPr>
          <a:lstStyle/>
          <a:p>
            <a:pPr algn="ctr"/>
            <a:r>
              <a:rPr lang="it-IT" dirty="0"/>
              <a:t>Y TRACKING</a:t>
            </a:r>
          </a:p>
        </p:txBody>
      </p:sp>
    </p:spTree>
    <p:extLst>
      <p:ext uri="{BB962C8B-B14F-4D97-AF65-F5344CB8AC3E}">
        <p14:creationId xmlns:p14="http://schemas.microsoft.com/office/powerpoint/2010/main" val="1865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8E09A5-7606-5EB8-42C5-41FF05614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66" y="1162762"/>
            <a:ext cx="10761905" cy="5695238"/>
          </a:xfrm>
          <a:prstGeom prst="rect">
            <a:avLst/>
          </a:prstGeom>
        </p:spPr>
      </p:pic>
    </p:spTree>
    <p:extLst>
      <p:ext uri="{BB962C8B-B14F-4D97-AF65-F5344CB8AC3E}">
        <p14:creationId xmlns:p14="http://schemas.microsoft.com/office/powerpoint/2010/main" val="2172799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5BF2E3C-03DB-1384-65FC-2AA033DE2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6" y="1120877"/>
            <a:ext cx="10950928" cy="573712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2" name="Connettore 2 11">
            <a:extLst>
              <a:ext uri="{FF2B5EF4-FFF2-40B4-BE49-F238E27FC236}">
                <a16:creationId xmlns:a16="http://schemas.microsoft.com/office/drawing/2014/main" id="{E08565B8-C377-344A-F9A1-97414C8586F9}"/>
              </a:ext>
            </a:extLst>
          </p:cNvPr>
          <p:cNvCxnSpPr>
            <a:cxnSpLocks/>
          </p:cNvCxnSpPr>
          <p:nvPr/>
        </p:nvCxnSpPr>
        <p:spPr>
          <a:xfrm>
            <a:off x="6553200" y="3823858"/>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lienar720">
            <a:hlinkClick r:id="" action="ppaction://media"/>
            <a:extLst>
              <a:ext uri="{FF2B5EF4-FFF2-40B4-BE49-F238E27FC236}">
                <a16:creationId xmlns:a16="http://schemas.microsoft.com/office/drawing/2014/main" id="{5C47DB20-4FC3-B811-1854-748BAB4BB1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9333" y="1146750"/>
            <a:ext cx="10153333" cy="5711250"/>
          </a:xfrm>
          <a:prstGeom prst="rect">
            <a:avLst/>
          </a:prstGeom>
        </p:spPr>
      </p:pic>
    </p:spTree>
    <p:extLst>
      <p:ext uri="{BB962C8B-B14F-4D97-AF65-F5344CB8AC3E}">
        <p14:creationId xmlns:p14="http://schemas.microsoft.com/office/powerpoint/2010/main" val="235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9DE42428-1FFF-F860-28EC-6A163DC7C217}"/>
              </a:ext>
            </a:extLst>
          </p:cNvPr>
          <p:cNvSpPr>
            <a:spLocks noGrp="1"/>
          </p:cNvSpPr>
          <p:nvPr>
            <p:ph type="title"/>
          </p:nvPr>
        </p:nvSpPr>
        <p:spPr>
          <a:xfrm>
            <a:off x="9034" y="1209522"/>
            <a:ext cx="12181932" cy="900662"/>
          </a:xfrm>
        </p:spPr>
        <p:txBody>
          <a:bodyPr>
            <a:normAutofit/>
          </a:bodyPr>
          <a:lstStyle/>
          <a:p>
            <a:pPr algn="ctr"/>
            <a:r>
              <a:rPr lang="it-IT" sz="2500" dirty="0">
                <a:latin typeface="Arial"/>
                <a:cs typeface="Arial"/>
              </a:rPr>
              <a:t>Non Linear Control</a:t>
            </a:r>
            <a:endParaRPr lang="it-IT" sz="2500" dirty="0"/>
          </a:p>
        </p:txBody>
      </p:sp>
      <p:pic>
        <p:nvPicPr>
          <p:cNvPr id="17" name="Picture 16">
            <a:extLst>
              <a:ext uri="{FF2B5EF4-FFF2-40B4-BE49-F238E27FC236}">
                <a16:creationId xmlns:a16="http://schemas.microsoft.com/office/drawing/2014/main" id="{93340430-3080-B6E7-5ED9-788AD11A8290}"/>
              </a:ext>
            </a:extLst>
          </p:cNvPr>
          <p:cNvPicPr>
            <a:picLocks noChangeAspect="1"/>
          </p:cNvPicPr>
          <p:nvPr/>
        </p:nvPicPr>
        <p:blipFill>
          <a:blip r:embed="rId5"/>
          <a:stretch>
            <a:fillRect/>
          </a:stretch>
        </p:blipFill>
        <p:spPr>
          <a:xfrm>
            <a:off x="40684" y="4975135"/>
            <a:ext cx="6085932" cy="800173"/>
          </a:xfrm>
          <a:prstGeom prst="rect">
            <a:avLst/>
          </a:prstGeom>
        </p:spPr>
      </p:pic>
      <p:pic>
        <p:nvPicPr>
          <p:cNvPr id="18" name="Picture 17">
            <a:extLst>
              <a:ext uri="{FF2B5EF4-FFF2-40B4-BE49-F238E27FC236}">
                <a16:creationId xmlns:a16="http://schemas.microsoft.com/office/drawing/2014/main" id="{EB8E6FE1-7EE3-692A-3533-D403179EFD4A}"/>
              </a:ext>
            </a:extLst>
          </p:cNvPr>
          <p:cNvPicPr>
            <a:picLocks noChangeAspect="1"/>
          </p:cNvPicPr>
          <p:nvPr/>
        </p:nvPicPr>
        <p:blipFill>
          <a:blip r:embed="rId6"/>
          <a:stretch>
            <a:fillRect/>
          </a:stretch>
        </p:blipFill>
        <p:spPr>
          <a:xfrm>
            <a:off x="6050280" y="4951435"/>
            <a:ext cx="6085932" cy="1402075"/>
          </a:xfrm>
          <a:prstGeom prst="rect">
            <a:avLst/>
          </a:prstGeom>
        </p:spPr>
      </p:pic>
      <p:sp>
        <p:nvSpPr>
          <p:cNvPr id="19" name="Rectangle 18">
            <a:extLst>
              <a:ext uri="{FF2B5EF4-FFF2-40B4-BE49-F238E27FC236}">
                <a16:creationId xmlns:a16="http://schemas.microsoft.com/office/drawing/2014/main" id="{2F80722A-AB88-2D2D-C6D2-C13A0847A7C7}"/>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20" name="Picture 19">
            <a:extLst>
              <a:ext uri="{FF2B5EF4-FFF2-40B4-BE49-F238E27FC236}">
                <a16:creationId xmlns:a16="http://schemas.microsoft.com/office/drawing/2014/main" id="{7F17878A-F143-D8E0-2F05-90A63987E65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21" name="Arrow: Right 20">
            <a:extLst>
              <a:ext uri="{FF2B5EF4-FFF2-40B4-BE49-F238E27FC236}">
                <a16:creationId xmlns:a16="http://schemas.microsoft.com/office/drawing/2014/main" id="{65F66093-9585-0969-BE2D-2D953F402913}"/>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541E13-41E7-8DC3-B354-4E33E4F1F6D4}"/>
              </a:ext>
            </a:extLst>
          </p:cNvPr>
          <p:cNvPicPr>
            <a:picLocks noChangeAspect="1"/>
          </p:cNvPicPr>
          <p:nvPr/>
        </p:nvPicPr>
        <p:blipFill>
          <a:blip r:embed="rId8"/>
          <a:stretch>
            <a:fillRect/>
          </a:stretch>
        </p:blipFill>
        <p:spPr>
          <a:xfrm>
            <a:off x="157162" y="2085975"/>
            <a:ext cx="11877675" cy="2686050"/>
          </a:xfrm>
          <a:prstGeom prst="rect">
            <a:avLst/>
          </a:prstGeom>
        </p:spPr>
      </p:pic>
    </p:spTree>
    <p:extLst>
      <p:ext uri="{BB962C8B-B14F-4D97-AF65-F5344CB8AC3E}">
        <p14:creationId xmlns:p14="http://schemas.microsoft.com/office/powerpoint/2010/main" val="1638064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04EFDD-C890-5C88-26F1-C77E8BB536E5}"/>
              </a:ext>
            </a:extLst>
          </p:cNvPr>
          <p:cNvPicPr>
            <a:picLocks noChangeAspect="1"/>
          </p:cNvPicPr>
          <p:nvPr/>
        </p:nvPicPr>
        <p:blipFill>
          <a:blip r:embed="rId3"/>
          <a:stretch>
            <a:fillRect/>
          </a:stretch>
        </p:blipFill>
        <p:spPr>
          <a:xfrm>
            <a:off x="310551" y="2328899"/>
            <a:ext cx="2895886" cy="888685"/>
          </a:xfrm>
          <a:prstGeom prst="rect">
            <a:avLst/>
          </a:prstGeom>
        </p:spPr>
      </p:pic>
      <p:pic>
        <p:nvPicPr>
          <p:cNvPr id="4" name="Picture 3" descr="A screenshot of a white background with green and blue text&#10;&#10;Description automatically generated">
            <a:extLst>
              <a:ext uri="{FF2B5EF4-FFF2-40B4-BE49-F238E27FC236}">
                <a16:creationId xmlns:a16="http://schemas.microsoft.com/office/drawing/2014/main" id="{EB1A0C44-DFD3-CC81-80D0-8D844C9E90CD}"/>
              </a:ext>
            </a:extLst>
          </p:cNvPr>
          <p:cNvPicPr>
            <a:picLocks noChangeAspect="1"/>
          </p:cNvPicPr>
          <p:nvPr/>
        </p:nvPicPr>
        <p:blipFill>
          <a:blip r:embed="rId4"/>
          <a:stretch>
            <a:fillRect/>
          </a:stretch>
        </p:blipFill>
        <p:spPr>
          <a:xfrm>
            <a:off x="7152825" y="1339880"/>
            <a:ext cx="3168411" cy="535718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457868" y="1535558"/>
            <a:ext cx="2100223" cy="384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457867" y="4137860"/>
            <a:ext cx="2704071" cy="9164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7"/>
          <a:stretch>
            <a:fillRect/>
          </a:stretch>
        </p:blipFill>
        <p:spPr>
          <a:xfrm>
            <a:off x="3493771" y="1822939"/>
            <a:ext cx="3575926" cy="1606061"/>
          </a:xfrm>
          <a:prstGeom prst="rect">
            <a:avLst/>
          </a:prstGeom>
        </p:spPr>
      </p:pic>
      <p:sp>
        <p:nvSpPr>
          <p:cNvPr id="6" name="Rectangle 5">
            <a:extLst>
              <a:ext uri="{FF2B5EF4-FFF2-40B4-BE49-F238E27FC236}">
                <a16:creationId xmlns:a16="http://schemas.microsoft.com/office/drawing/2014/main" id="{008A5056-108C-BFC8-FDA0-087B8B2AF42F}"/>
              </a:ext>
            </a:extLst>
          </p:cNvPr>
          <p:cNvSpPr/>
          <p:nvPr/>
        </p:nvSpPr>
        <p:spPr>
          <a:xfrm>
            <a:off x="7457867" y="2642614"/>
            <a:ext cx="2704071" cy="499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39076C-8D90-A04E-1003-3EE32D4D9B1E}"/>
              </a:ext>
            </a:extLst>
          </p:cNvPr>
          <p:cNvSpPr txBox="1"/>
          <p:nvPr/>
        </p:nvSpPr>
        <p:spPr>
          <a:xfrm>
            <a:off x="310551" y="1477122"/>
            <a:ext cx="261552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2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0" name="Picture 9">
            <a:extLst>
              <a:ext uri="{FF2B5EF4-FFF2-40B4-BE49-F238E27FC236}">
                <a16:creationId xmlns:a16="http://schemas.microsoft.com/office/drawing/2014/main" id="{D51D158E-5122-332D-73DB-8121C4CA40C5}"/>
              </a:ext>
            </a:extLst>
          </p:cNvPr>
          <p:cNvPicPr>
            <a:picLocks noChangeAspect="1"/>
          </p:cNvPicPr>
          <p:nvPr/>
        </p:nvPicPr>
        <p:blipFill>
          <a:blip r:embed="rId8"/>
          <a:stretch>
            <a:fillRect/>
          </a:stretch>
        </p:blipFill>
        <p:spPr>
          <a:xfrm>
            <a:off x="310551" y="4062049"/>
            <a:ext cx="5993154" cy="1893262"/>
          </a:xfrm>
          <a:prstGeom prst="rect">
            <a:avLst/>
          </a:prstGeom>
        </p:spPr>
      </p:pic>
    </p:spTree>
    <p:extLst>
      <p:ext uri="{BB962C8B-B14F-4D97-AF65-F5344CB8AC3E}">
        <p14:creationId xmlns:p14="http://schemas.microsoft.com/office/powerpoint/2010/main" val="263697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E86E-B009-4DB8-129A-4A6878687D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641A2A4-881C-FBBA-0FEA-FC238636784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8BD7D3-DDD7-5078-E4F7-0A6D92467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33371"/>
            <a:ext cx="6096001" cy="5035273"/>
          </a:xfrm>
          <a:prstGeom prst="rect">
            <a:avLst/>
          </a:prstGeom>
        </p:spPr>
      </p:pic>
      <p:pic>
        <p:nvPicPr>
          <p:cNvPr id="10" name="Picture 9">
            <a:extLst>
              <a:ext uri="{FF2B5EF4-FFF2-40B4-BE49-F238E27FC236}">
                <a16:creationId xmlns:a16="http://schemas.microsoft.com/office/drawing/2014/main" id="{B1599FB1-26CB-519B-C6BB-FE0C786EB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560803"/>
            <a:ext cx="5760720" cy="4972782"/>
          </a:xfrm>
          <a:prstGeom prst="rect">
            <a:avLst/>
          </a:prstGeom>
        </p:spPr>
      </p:pic>
      <p:cxnSp>
        <p:nvCxnSpPr>
          <p:cNvPr id="4" name="Connettore 2 11">
            <a:extLst>
              <a:ext uri="{FF2B5EF4-FFF2-40B4-BE49-F238E27FC236}">
                <a16:creationId xmlns:a16="http://schemas.microsoft.com/office/drawing/2014/main" id="{6A3C746A-8E75-9995-A5C9-19FC27C2087B}"/>
              </a:ext>
            </a:extLst>
          </p:cNvPr>
          <p:cNvCxnSpPr>
            <a:cxnSpLocks/>
          </p:cNvCxnSpPr>
          <p:nvPr/>
        </p:nvCxnSpPr>
        <p:spPr>
          <a:xfrm flipH="1">
            <a:off x="2578608" y="2193978"/>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15A7DA71-E73B-56FF-47B9-2BE6220E1E1A}"/>
              </a:ext>
            </a:extLst>
          </p:cNvPr>
          <p:cNvCxnSpPr>
            <a:cxnSpLocks/>
          </p:cNvCxnSpPr>
          <p:nvPr/>
        </p:nvCxnSpPr>
        <p:spPr>
          <a:xfrm>
            <a:off x="9144000" y="1974522"/>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AD824E5-8076-40B4-85C4-19EF34372454}"/>
              </a:ext>
            </a:extLst>
          </p:cNvPr>
          <p:cNvSpPr txBox="1"/>
          <p:nvPr/>
        </p:nvSpPr>
        <p:spPr>
          <a:xfrm>
            <a:off x="341083" y="1302420"/>
            <a:ext cx="5648960" cy="369332"/>
          </a:xfrm>
          <a:prstGeom prst="rect">
            <a:avLst/>
          </a:prstGeom>
          <a:noFill/>
        </p:spPr>
        <p:txBody>
          <a:bodyPr wrap="square" rtlCol="0">
            <a:spAutoFit/>
          </a:bodyPr>
          <a:lstStyle/>
          <a:p>
            <a:pPr algn="ctr"/>
            <a:r>
              <a:rPr lang="it-IT" dirty="0"/>
              <a:t>X TRACKING</a:t>
            </a:r>
          </a:p>
        </p:txBody>
      </p:sp>
      <p:sp>
        <p:nvSpPr>
          <p:cNvPr id="5" name="TextBox 4">
            <a:extLst>
              <a:ext uri="{FF2B5EF4-FFF2-40B4-BE49-F238E27FC236}">
                <a16:creationId xmlns:a16="http://schemas.microsoft.com/office/drawing/2014/main" id="{8B273EFB-704C-E7A4-5979-9BC9E2E3ED56}"/>
              </a:ext>
            </a:extLst>
          </p:cNvPr>
          <p:cNvSpPr txBox="1"/>
          <p:nvPr/>
        </p:nvSpPr>
        <p:spPr>
          <a:xfrm>
            <a:off x="6437084" y="1312233"/>
            <a:ext cx="5275945" cy="369332"/>
          </a:xfrm>
          <a:prstGeom prst="rect">
            <a:avLst/>
          </a:prstGeom>
          <a:noFill/>
        </p:spPr>
        <p:txBody>
          <a:bodyPr wrap="square">
            <a:spAutoFit/>
          </a:bodyPr>
          <a:lstStyle/>
          <a:p>
            <a:pPr algn="ctr"/>
            <a:r>
              <a:rPr lang="it-IT" dirty="0"/>
              <a:t>Y TRACKING</a:t>
            </a:r>
          </a:p>
        </p:txBody>
      </p:sp>
    </p:spTree>
    <p:extLst>
      <p:ext uri="{BB962C8B-B14F-4D97-AF65-F5344CB8AC3E}">
        <p14:creationId xmlns:p14="http://schemas.microsoft.com/office/powerpoint/2010/main" val="485488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FA3857-9FCE-5759-D121-D10649B26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20" y="1172286"/>
            <a:ext cx="10876190" cy="5685714"/>
          </a:xfrm>
          <a:prstGeom prst="rect">
            <a:avLst/>
          </a:prstGeom>
        </p:spPr>
      </p:pic>
    </p:spTree>
    <p:extLst>
      <p:ext uri="{BB962C8B-B14F-4D97-AF65-F5344CB8AC3E}">
        <p14:creationId xmlns:p14="http://schemas.microsoft.com/office/powerpoint/2010/main" val="361210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latin typeface="Arial"/>
                <a:cs typeface="Arial"/>
              </a:rPr>
              <a:t>Outline</a:t>
            </a:r>
            <a:endParaRPr lang="it-IT" dirty="0" err="1"/>
          </a:p>
        </p:txBody>
      </p:sp>
      <p:sp>
        <p:nvSpPr>
          <p:cNvPr id="4" name="Segnaposto contenuto 3">
            <a:extLst>
              <a:ext uri="{FF2B5EF4-FFF2-40B4-BE49-F238E27FC236}">
                <a16:creationId xmlns:a16="http://schemas.microsoft.com/office/drawing/2014/main" id="{9A32D905-A4A0-5C3F-4C6F-4D0062E3B71C}"/>
              </a:ext>
            </a:extLst>
          </p:cNvPr>
          <p:cNvSpPr>
            <a:spLocks noGrp="1"/>
          </p:cNvSpPr>
          <p:nvPr>
            <p:ph sz="quarter" idx="11"/>
          </p:nvPr>
        </p:nvSpPr>
        <p:spPr>
          <a:xfrm>
            <a:off x="456000" y="2587786"/>
            <a:ext cx="6177029" cy="3116993"/>
          </a:xfrm>
        </p:spPr>
        <p:txBody>
          <a:bodyPr vert="horz" lIns="91440" tIns="45720" rIns="91440" bIns="45720" rtlCol="0" anchor="t">
            <a:normAutofit fontScale="92500" lnSpcReduction="10000"/>
          </a:bodyPr>
          <a:lstStyle/>
          <a:p>
            <a:pPr marL="514350" indent="-514350">
              <a:buFont typeface="Arial" panose="020B0604020202020204" pitchFamily="34" charset="0"/>
              <a:buChar char="•"/>
            </a:pPr>
            <a:r>
              <a:rPr lang="it-IT" dirty="0" err="1">
                <a:cs typeface="Arial"/>
              </a:rPr>
              <a:t>Introduction</a:t>
            </a:r>
            <a:r>
              <a:rPr lang="it-IT" dirty="0">
                <a:cs typeface="Arial"/>
              </a:rPr>
              <a:t> &amp; </a:t>
            </a:r>
            <a:r>
              <a:rPr lang="it-IT" dirty="0" err="1">
                <a:cs typeface="Arial"/>
              </a:rPr>
              <a:t>Objectives</a:t>
            </a:r>
            <a:endParaRPr lang="it-IT" dirty="0">
              <a:cs typeface="Arial"/>
            </a:endParaRPr>
          </a:p>
          <a:p>
            <a:pPr marL="514350" indent="-514350">
              <a:buFont typeface="Arial" panose="020B0604020202020204" pitchFamily="34" charset="0"/>
              <a:buChar char="•"/>
            </a:pPr>
            <a:r>
              <a:rPr lang="it-IT" dirty="0">
                <a:cs typeface="Arial"/>
              </a:rPr>
              <a:t>Framework</a:t>
            </a:r>
          </a:p>
          <a:p>
            <a:pPr marL="514350" indent="-514350">
              <a:buFont typeface="Arial" panose="020B0604020202020204" pitchFamily="34" charset="0"/>
              <a:buChar char="•"/>
            </a:pPr>
            <a:r>
              <a:rPr lang="it-IT" dirty="0" err="1">
                <a:cs typeface="Arial"/>
              </a:rPr>
              <a:t>Trajectory</a:t>
            </a:r>
            <a:r>
              <a:rPr lang="it-IT" dirty="0">
                <a:cs typeface="Arial"/>
              </a:rPr>
              <a:t> tracking</a:t>
            </a:r>
          </a:p>
          <a:p>
            <a:pPr marL="1028700" lvl="1" indent="-342900">
              <a:buFont typeface="Wingdings" panose="05000000000000000000" pitchFamily="2" charset="2"/>
              <a:buChar char="q"/>
            </a:pPr>
            <a:r>
              <a:rPr lang="it-IT" dirty="0">
                <a:cs typeface="Arial"/>
              </a:rPr>
              <a:t>Via state </a:t>
            </a:r>
            <a:r>
              <a:rPr lang="it-IT" dirty="0" err="1">
                <a:cs typeface="Arial"/>
              </a:rPr>
              <a:t>error</a:t>
            </a:r>
            <a:r>
              <a:rPr lang="it-IT" dirty="0">
                <a:cs typeface="Arial"/>
              </a:rPr>
              <a:t> feedback control</a:t>
            </a:r>
          </a:p>
          <a:p>
            <a:pPr marL="1028700" lvl="1" indent="-342900">
              <a:buFont typeface="Wingdings" panose="05000000000000000000" pitchFamily="2" charset="2"/>
              <a:buChar char="q"/>
            </a:pPr>
            <a:r>
              <a:rPr lang="it-IT" dirty="0">
                <a:cs typeface="Arial"/>
              </a:rPr>
              <a:t>Via output </a:t>
            </a:r>
            <a:r>
              <a:rPr lang="it-IT" dirty="0" err="1">
                <a:cs typeface="Arial"/>
              </a:rPr>
              <a:t>error</a:t>
            </a:r>
            <a:r>
              <a:rPr lang="it-IT" dirty="0">
                <a:cs typeface="Arial"/>
              </a:rPr>
              <a:t> feedback control </a:t>
            </a:r>
          </a:p>
          <a:p>
            <a:pPr marL="514350" indent="-514350">
              <a:buFont typeface="Arial" panose="020B0604020202020204" pitchFamily="34" charset="0"/>
              <a:buChar char="•"/>
            </a:pPr>
            <a:r>
              <a:rPr lang="it-IT" dirty="0">
                <a:cs typeface="Arial"/>
              </a:rPr>
              <a:t>Parking</a:t>
            </a:r>
          </a:p>
          <a:p>
            <a:pPr marL="1200150" lvl="1" indent="-514350">
              <a:buFont typeface="Wingdings" panose="05000000000000000000" pitchFamily="2" charset="2"/>
              <a:buChar char="q"/>
            </a:pPr>
            <a:r>
              <a:rPr lang="it-IT" dirty="0" err="1">
                <a:cs typeface="Arial"/>
              </a:rPr>
              <a:t>Cartesian</a:t>
            </a:r>
            <a:r>
              <a:rPr lang="it-IT" dirty="0">
                <a:cs typeface="Arial"/>
              </a:rPr>
              <a:t> </a:t>
            </a:r>
            <a:r>
              <a:rPr lang="it-IT" dirty="0" err="1">
                <a:cs typeface="Arial"/>
              </a:rPr>
              <a:t>regulation</a:t>
            </a:r>
            <a:endParaRPr lang="it-IT" dirty="0">
              <a:cs typeface="Arial"/>
            </a:endParaRPr>
          </a:p>
          <a:p>
            <a:pPr marL="1200150" lvl="1" indent="-514350">
              <a:buFont typeface="Wingdings" panose="05000000000000000000" pitchFamily="2" charset="2"/>
              <a:buChar char="q"/>
            </a:pPr>
            <a:r>
              <a:rPr lang="it-IT" dirty="0">
                <a:cs typeface="Arial"/>
              </a:rPr>
              <a:t>Posture </a:t>
            </a:r>
            <a:r>
              <a:rPr lang="it-IT" dirty="0" err="1">
                <a:cs typeface="Arial"/>
              </a:rPr>
              <a:t>regulation</a:t>
            </a:r>
            <a:endParaRPr lang="it-IT" dirty="0">
              <a:cs typeface="Arial"/>
            </a:endParaRPr>
          </a:p>
          <a:p>
            <a:pPr marL="514350" indent="-514350">
              <a:buAutoNum type="arabicParenR"/>
            </a:pPr>
            <a:endParaRPr lang="it-IT" dirty="0">
              <a:cs typeface="Arial"/>
            </a:endParaRPr>
          </a:p>
          <a:p>
            <a:pPr marL="514350" indent="-514350">
              <a:buAutoNum type="arabicParenR"/>
            </a:pPr>
            <a:endParaRPr lang="it-IT" dirty="0">
              <a:cs typeface="Arial"/>
            </a:endParaRPr>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8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E8529AD-7B77-5BB6-9103-5204F4461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33" y="1185617"/>
            <a:ext cx="10733333" cy="5657143"/>
          </a:xfrm>
          <a:prstGeom prst="rect">
            <a:avLst/>
          </a:prstGeom>
        </p:spPr>
      </p:pic>
      <p:sp>
        <p:nvSpPr>
          <p:cNvPr id="3" name="TextBox 2">
            <a:extLst>
              <a:ext uri="{FF2B5EF4-FFF2-40B4-BE49-F238E27FC236}">
                <a16:creationId xmlns:a16="http://schemas.microsoft.com/office/drawing/2014/main" id="{D3188ADC-15E1-88D9-0615-C74FE37A7260}"/>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4" name="Connettore 2 11">
            <a:extLst>
              <a:ext uri="{FF2B5EF4-FFF2-40B4-BE49-F238E27FC236}">
                <a16:creationId xmlns:a16="http://schemas.microsoft.com/office/drawing/2014/main" id="{AA460BA5-1589-BCBE-9BDA-0001D157D7DC}"/>
              </a:ext>
            </a:extLst>
          </p:cNvPr>
          <p:cNvCxnSpPr>
            <a:cxnSpLocks/>
          </p:cNvCxnSpPr>
          <p:nvPr/>
        </p:nvCxnSpPr>
        <p:spPr>
          <a:xfrm>
            <a:off x="6385560" y="3429000"/>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99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9E9DF-E359-8F26-04B7-F6BCF7C99A82}"/>
              </a:ext>
            </a:extLst>
          </p:cNvPr>
          <p:cNvSpPr txBox="1"/>
          <p:nvPr/>
        </p:nvSpPr>
        <p:spPr>
          <a:xfrm>
            <a:off x="493058" y="2674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nonlinearespinto720">
            <a:hlinkClick r:id="" action="ppaction://media"/>
            <a:extLst>
              <a:ext uri="{FF2B5EF4-FFF2-40B4-BE49-F238E27FC236}">
                <a16:creationId xmlns:a16="http://schemas.microsoft.com/office/drawing/2014/main" id="{0C55A848-AC46-38F5-ABA2-3B923681BB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6000" y="1143000"/>
            <a:ext cx="10160000" cy="5715000"/>
          </a:xfrm>
          <a:prstGeom prst="rect">
            <a:avLst/>
          </a:prstGeom>
        </p:spPr>
      </p:pic>
    </p:spTree>
    <p:extLst>
      <p:ext uri="{BB962C8B-B14F-4D97-AF65-F5344CB8AC3E}">
        <p14:creationId xmlns:p14="http://schemas.microsoft.com/office/powerpoint/2010/main" val="2385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EC5-657B-E9EA-951B-766B40D24F7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0DE4C49-E00C-54CE-1E1E-F1DA398E4D3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A74A1-8BED-9C2D-55D8-26E1D2A00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90" y="1153238"/>
            <a:ext cx="10809524" cy="5704762"/>
          </a:xfrm>
          <a:prstGeom prst="rect">
            <a:avLst/>
          </a:prstGeom>
        </p:spPr>
      </p:pic>
      <p:sp>
        <p:nvSpPr>
          <p:cNvPr id="2" name="TextBox 1">
            <a:extLst>
              <a:ext uri="{FF2B5EF4-FFF2-40B4-BE49-F238E27FC236}">
                <a16:creationId xmlns:a16="http://schemas.microsoft.com/office/drawing/2014/main" id="{FA9D3107-9ED2-2C58-576D-ABA199FE06AF}"/>
              </a:ext>
            </a:extLst>
          </p:cNvPr>
          <p:cNvSpPr txBox="1"/>
          <p:nvPr/>
        </p:nvSpPr>
        <p:spPr>
          <a:xfrm>
            <a:off x="7241406" y="154565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264419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DDE0-112E-0120-5690-38F1D2A981D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ED4411-B9FF-6C18-C74E-5F68ED547849}"/>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65E593-17D0-5B56-C99A-5297918B9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71" y="1148720"/>
            <a:ext cx="10742857" cy="5657143"/>
          </a:xfrm>
          <a:prstGeom prst="rect">
            <a:avLst/>
          </a:prstGeom>
        </p:spPr>
      </p:pic>
      <p:sp>
        <p:nvSpPr>
          <p:cNvPr id="2" name="TextBox 1">
            <a:extLst>
              <a:ext uri="{FF2B5EF4-FFF2-40B4-BE49-F238E27FC236}">
                <a16:creationId xmlns:a16="http://schemas.microsoft.com/office/drawing/2014/main" id="{B5E14A77-3DB7-D373-58D3-3299BC6EFE63}"/>
              </a:ext>
            </a:extLst>
          </p:cNvPr>
          <p:cNvSpPr txBox="1"/>
          <p:nvPr/>
        </p:nvSpPr>
        <p:spPr>
          <a:xfrm>
            <a:off x="1564105" y="148469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301584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07DD-07C1-67DB-00E7-854E236CB4D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E1A587A-5060-A2BA-014A-31EEB7908ED6}"/>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nonlinearenonspinto720">
            <a:hlinkClick r:id="" action="ppaction://media"/>
            <a:extLst>
              <a:ext uri="{FF2B5EF4-FFF2-40B4-BE49-F238E27FC236}">
                <a16:creationId xmlns:a16="http://schemas.microsoft.com/office/drawing/2014/main" id="{C57A0BE7-CF80-6CAE-0371-7C06DB7A49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0186" y="1173480"/>
            <a:ext cx="10051627" cy="5654040"/>
          </a:xfrm>
          <a:prstGeom prst="rect">
            <a:avLst/>
          </a:prstGeom>
        </p:spPr>
      </p:pic>
    </p:spTree>
    <p:extLst>
      <p:ext uri="{BB962C8B-B14F-4D97-AF65-F5344CB8AC3E}">
        <p14:creationId xmlns:p14="http://schemas.microsoft.com/office/powerpoint/2010/main" val="2611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6A86E-9EA5-8F83-F90C-BD3298DCE020}"/>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97EA8AF-AB5E-1415-B7FC-435787762A0C}"/>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3471849-457E-EF5F-4D07-904595EE7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024" y="1297361"/>
            <a:ext cx="5203395" cy="2636593"/>
          </a:xfrm>
          <a:prstGeom prst="rect">
            <a:avLst/>
          </a:prstGeom>
        </p:spPr>
      </p:pic>
      <p:pic>
        <p:nvPicPr>
          <p:cNvPr id="16" name="Picture 15">
            <a:extLst>
              <a:ext uri="{FF2B5EF4-FFF2-40B4-BE49-F238E27FC236}">
                <a16:creationId xmlns:a16="http://schemas.microsoft.com/office/drawing/2014/main" id="{8C5FD028-F9AE-DF2D-6FD5-321C8E0B3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273" y="4182508"/>
            <a:ext cx="5272388" cy="2597877"/>
          </a:xfrm>
          <a:prstGeom prst="rect">
            <a:avLst/>
          </a:prstGeom>
        </p:spPr>
      </p:pic>
      <p:pic>
        <p:nvPicPr>
          <p:cNvPr id="4" name="Picture 3">
            <a:extLst>
              <a:ext uri="{FF2B5EF4-FFF2-40B4-BE49-F238E27FC236}">
                <a16:creationId xmlns:a16="http://schemas.microsoft.com/office/drawing/2014/main" id="{289A6D21-B0EF-1A93-528F-27D0B3328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5622" y="4182508"/>
            <a:ext cx="5256879" cy="2597877"/>
          </a:xfrm>
          <a:prstGeom prst="rect">
            <a:avLst/>
          </a:prstGeom>
        </p:spPr>
      </p:pic>
      <p:pic>
        <p:nvPicPr>
          <p:cNvPr id="6" name="Picture 5">
            <a:extLst>
              <a:ext uri="{FF2B5EF4-FFF2-40B4-BE49-F238E27FC236}">
                <a16:creationId xmlns:a16="http://schemas.microsoft.com/office/drawing/2014/main" id="{1A530E05-C67C-EBE3-5C66-BDAB7E0DF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3587" y="1251641"/>
            <a:ext cx="5272388" cy="2686517"/>
          </a:xfrm>
          <a:prstGeom prst="rect">
            <a:avLst/>
          </a:prstGeom>
        </p:spPr>
      </p:pic>
      <p:sp>
        <p:nvSpPr>
          <p:cNvPr id="3" name="TextBox 2">
            <a:extLst>
              <a:ext uri="{FF2B5EF4-FFF2-40B4-BE49-F238E27FC236}">
                <a16:creationId xmlns:a16="http://schemas.microsoft.com/office/drawing/2014/main" id="{1D1E0F03-BA6E-5E0C-4C09-8722C5D6FC6A}"/>
              </a:ext>
            </a:extLst>
          </p:cNvPr>
          <p:cNvSpPr txBox="1"/>
          <p:nvPr/>
        </p:nvSpPr>
        <p:spPr>
          <a:xfrm>
            <a:off x="6712667" y="1491916"/>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
        <p:nvSpPr>
          <p:cNvPr id="5" name="TextBox 4">
            <a:extLst>
              <a:ext uri="{FF2B5EF4-FFF2-40B4-BE49-F238E27FC236}">
                <a16:creationId xmlns:a16="http://schemas.microsoft.com/office/drawing/2014/main" id="{0BE51FED-37E6-4886-50E3-D7B935967C8B}"/>
              </a:ext>
            </a:extLst>
          </p:cNvPr>
          <p:cNvSpPr txBox="1"/>
          <p:nvPr/>
        </p:nvSpPr>
        <p:spPr>
          <a:xfrm>
            <a:off x="1309534" y="1491916"/>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1" name="TextBox 10">
            <a:extLst>
              <a:ext uri="{FF2B5EF4-FFF2-40B4-BE49-F238E27FC236}">
                <a16:creationId xmlns:a16="http://schemas.microsoft.com/office/drawing/2014/main" id="{7D001A75-C82E-344D-CCE8-019DA5B11F35}"/>
              </a:ext>
            </a:extLst>
          </p:cNvPr>
          <p:cNvSpPr txBox="1"/>
          <p:nvPr/>
        </p:nvSpPr>
        <p:spPr>
          <a:xfrm>
            <a:off x="1309534" y="4370143"/>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2" name="TextBox 11">
            <a:extLst>
              <a:ext uri="{FF2B5EF4-FFF2-40B4-BE49-F238E27FC236}">
                <a16:creationId xmlns:a16="http://schemas.microsoft.com/office/drawing/2014/main" id="{C7C25093-C9E4-0F94-0717-0F60398C4BBE}"/>
              </a:ext>
            </a:extLst>
          </p:cNvPr>
          <p:cNvSpPr txBox="1"/>
          <p:nvPr/>
        </p:nvSpPr>
        <p:spPr>
          <a:xfrm>
            <a:off x="6712667" y="4370143"/>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Tree>
    <p:extLst>
      <p:ext uri="{BB962C8B-B14F-4D97-AF65-F5344CB8AC3E}">
        <p14:creationId xmlns:p14="http://schemas.microsoft.com/office/powerpoint/2010/main" val="312795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4CCF42-F550-CACD-C6CD-C697D889FCD7}"/>
              </a:ext>
            </a:extLst>
          </p:cNvPr>
          <p:cNvSpPr txBox="1"/>
          <p:nvPr/>
        </p:nvSpPr>
        <p:spPr>
          <a:xfrm>
            <a:off x="2909668" y="2954214"/>
            <a:ext cx="6372664" cy="646331"/>
          </a:xfrm>
          <a:prstGeom prst="rect">
            <a:avLst/>
          </a:prstGeom>
          <a:noFill/>
        </p:spPr>
        <p:txBody>
          <a:bodyPr wrap="square" rtlCol="0">
            <a:spAutoFit/>
          </a:bodyPr>
          <a:lstStyle/>
          <a:p>
            <a:pPr algn="ctr"/>
            <a:r>
              <a:rPr lang="it-IT" dirty="0"/>
              <a:t>Qualche breve  considerazione finale sui due controllori, che poi verrà ripresa meglio alla fine della presentazione</a:t>
            </a:r>
          </a:p>
        </p:txBody>
      </p:sp>
    </p:spTree>
    <p:extLst>
      <p:ext uri="{BB962C8B-B14F-4D97-AF65-F5344CB8AC3E}">
        <p14:creationId xmlns:p14="http://schemas.microsoft.com/office/powerpoint/2010/main" val="1093356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BE5D53FB-4D9F-3C19-F22D-A552BB69598B}"/>
              </a:ext>
            </a:extLst>
          </p:cNvPr>
          <p:cNvSpPr>
            <a:spLocks noGrp="1"/>
          </p:cNvSpPr>
          <p:nvPr>
            <p:ph type="title"/>
          </p:nvPr>
        </p:nvSpPr>
        <p:spPr>
          <a:xfrm>
            <a:off x="227806" y="3429000"/>
            <a:ext cx="11736387" cy="1189038"/>
          </a:xfrm>
        </p:spPr>
        <p:txBody>
          <a:bodyPr/>
          <a:lstStyle/>
          <a:p>
            <a:pPr algn="ctr"/>
            <a:r>
              <a:rPr lang="it-IT" sz="3200" dirty="0"/>
              <a:t>TRAJECTORY TRACKING - OUTPUT ERROR FEEDBACK</a:t>
            </a:r>
            <a:endParaRPr lang="it-IT" sz="3200" b="0" dirty="0"/>
          </a:p>
        </p:txBody>
      </p:sp>
    </p:spTree>
    <p:extLst>
      <p:ext uri="{BB962C8B-B14F-4D97-AF65-F5344CB8AC3E}">
        <p14:creationId xmlns:p14="http://schemas.microsoft.com/office/powerpoint/2010/main" val="3161036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2F43E74D-A225-A50F-45E1-A9A4A7F60A1A}"/>
              </a:ext>
            </a:extLst>
          </p:cNvPr>
          <p:cNvPicPr>
            <a:picLocks noChangeAspect="1"/>
          </p:cNvPicPr>
          <p:nvPr/>
        </p:nvPicPr>
        <p:blipFill>
          <a:blip r:embed="rId2"/>
          <a:stretch>
            <a:fillRect/>
          </a:stretch>
        </p:blipFill>
        <p:spPr>
          <a:xfrm>
            <a:off x="0" y="1825336"/>
            <a:ext cx="12192000" cy="3207328"/>
          </a:xfrm>
          <a:prstGeom prst="rect">
            <a:avLst/>
          </a:prstGeom>
        </p:spPr>
      </p:pic>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on a reference point on the sagittal axis</a:t>
            </a:r>
            <a:endParaRPr lang="it-IT" sz="24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5F94E2-2B95-640E-E80B-8B0A283E3909}"/>
              </a:ext>
            </a:extLst>
          </p:cNvPr>
          <p:cNvPicPr>
            <a:picLocks noChangeAspect="1"/>
          </p:cNvPicPr>
          <p:nvPr/>
        </p:nvPicPr>
        <p:blipFill>
          <a:blip r:embed="rId5"/>
          <a:stretch>
            <a:fillRect/>
          </a:stretch>
        </p:blipFill>
        <p:spPr>
          <a:xfrm>
            <a:off x="301052" y="5230602"/>
            <a:ext cx="4615078" cy="783064"/>
          </a:xfrm>
          <a:prstGeom prst="rect">
            <a:avLst/>
          </a:prstGeom>
        </p:spPr>
      </p:pic>
      <p:pic>
        <p:nvPicPr>
          <p:cNvPr id="17" name="Immagine 16">
            <a:extLst>
              <a:ext uri="{FF2B5EF4-FFF2-40B4-BE49-F238E27FC236}">
                <a16:creationId xmlns:a16="http://schemas.microsoft.com/office/drawing/2014/main" id="{E549B239-F28F-B316-A738-7A77E1167B13}"/>
              </a:ext>
            </a:extLst>
          </p:cNvPr>
          <p:cNvPicPr>
            <a:picLocks noChangeAspect="1"/>
          </p:cNvPicPr>
          <p:nvPr/>
        </p:nvPicPr>
        <p:blipFill>
          <a:blip r:embed="rId6"/>
          <a:stretch>
            <a:fillRect/>
          </a:stretch>
        </p:blipFill>
        <p:spPr>
          <a:xfrm>
            <a:off x="6361471" y="5516071"/>
            <a:ext cx="3028335" cy="320647"/>
          </a:xfrm>
          <a:prstGeom prst="rect">
            <a:avLst/>
          </a:prstGeom>
        </p:spPr>
      </p:pic>
      <p:cxnSp>
        <p:nvCxnSpPr>
          <p:cNvPr id="32" name="Connettore 2 31">
            <a:extLst>
              <a:ext uri="{FF2B5EF4-FFF2-40B4-BE49-F238E27FC236}">
                <a16:creationId xmlns:a16="http://schemas.microsoft.com/office/drawing/2014/main" id="{6F673D03-F973-C66F-13F8-7A4D0677ABEC}"/>
              </a:ext>
            </a:extLst>
          </p:cNvPr>
          <p:cNvCxnSpPr/>
          <p:nvPr/>
        </p:nvCxnSpPr>
        <p:spPr>
          <a:xfrm>
            <a:off x="2930013" y="3842167"/>
            <a:ext cx="3165987" cy="1730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A3CCFEBB-5FC4-D7A5-1EDD-BC60903EDBAB}"/>
              </a:ext>
            </a:extLst>
          </p:cNvPr>
          <p:cNvCxnSpPr>
            <a:cxnSpLocks/>
          </p:cNvCxnSpPr>
          <p:nvPr/>
        </p:nvCxnSpPr>
        <p:spPr>
          <a:xfrm>
            <a:off x="5294672" y="4744083"/>
            <a:ext cx="1066799" cy="539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9EF11328-3BEF-E2C1-F0AA-4091B84A184E}"/>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469BD365-6CDE-F10D-9897-0BDA582D7357}"/>
              </a:ext>
            </a:extLst>
          </p:cNvPr>
          <p:cNvPicPr>
            <a:picLocks noChangeAspect="1"/>
          </p:cNvPicPr>
          <p:nvPr/>
        </p:nvPicPr>
        <p:blipFill>
          <a:blip r:embed="rId5"/>
          <a:stretch>
            <a:fillRect/>
          </a:stretch>
        </p:blipFill>
        <p:spPr>
          <a:xfrm>
            <a:off x="5129511" y="1211893"/>
            <a:ext cx="2279376" cy="1539473"/>
          </a:xfrm>
          <a:prstGeom prst="rect">
            <a:avLst/>
          </a:prstGeom>
        </p:spPr>
      </p:pic>
      <p:pic>
        <p:nvPicPr>
          <p:cNvPr id="8" name="Immagine 7">
            <a:extLst>
              <a:ext uri="{FF2B5EF4-FFF2-40B4-BE49-F238E27FC236}">
                <a16:creationId xmlns:a16="http://schemas.microsoft.com/office/drawing/2014/main" id="{3A3FD35C-82E1-A4DD-DD74-234C03AE1B33}"/>
              </a:ext>
            </a:extLst>
          </p:cNvPr>
          <p:cNvPicPr>
            <a:picLocks noChangeAspect="1"/>
          </p:cNvPicPr>
          <p:nvPr/>
        </p:nvPicPr>
        <p:blipFill>
          <a:blip r:embed="rId6"/>
          <a:stretch>
            <a:fillRect/>
          </a:stretch>
        </p:blipFill>
        <p:spPr>
          <a:xfrm>
            <a:off x="741927" y="2650462"/>
            <a:ext cx="3648584" cy="1419423"/>
          </a:xfrm>
          <a:prstGeom prst="rect">
            <a:avLst/>
          </a:prstGeom>
        </p:spPr>
      </p:pic>
      <p:pic>
        <p:nvPicPr>
          <p:cNvPr id="11" name="Immagine 10">
            <a:extLst>
              <a:ext uri="{FF2B5EF4-FFF2-40B4-BE49-F238E27FC236}">
                <a16:creationId xmlns:a16="http://schemas.microsoft.com/office/drawing/2014/main" id="{3C8FD8F0-E3E2-F446-4AE2-4346CD39AA4D}"/>
              </a:ext>
            </a:extLst>
          </p:cNvPr>
          <p:cNvPicPr>
            <a:picLocks noChangeAspect="1"/>
          </p:cNvPicPr>
          <p:nvPr/>
        </p:nvPicPr>
        <p:blipFill>
          <a:blip r:embed="rId7"/>
          <a:stretch>
            <a:fillRect/>
          </a:stretch>
        </p:blipFill>
        <p:spPr>
          <a:xfrm>
            <a:off x="8333518" y="3336358"/>
            <a:ext cx="1267002" cy="733527"/>
          </a:xfrm>
          <a:prstGeom prst="rect">
            <a:avLst/>
          </a:prstGeom>
        </p:spPr>
      </p:pic>
      <p:cxnSp>
        <p:nvCxnSpPr>
          <p:cNvPr id="13" name="Connettore 2 12">
            <a:extLst>
              <a:ext uri="{FF2B5EF4-FFF2-40B4-BE49-F238E27FC236}">
                <a16:creationId xmlns:a16="http://schemas.microsoft.com/office/drawing/2014/main" id="{475DC54D-7111-458B-67F7-132BFD6BFB4A}"/>
              </a:ext>
            </a:extLst>
          </p:cNvPr>
          <p:cNvCxnSpPr/>
          <p:nvPr/>
        </p:nvCxnSpPr>
        <p:spPr>
          <a:xfrm>
            <a:off x="9104671" y="3903406"/>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27E1878-69CF-D2AA-727B-596D41F10792}"/>
              </a:ext>
            </a:extLst>
          </p:cNvPr>
          <p:cNvPicPr>
            <a:picLocks noChangeAspect="1"/>
          </p:cNvPicPr>
          <p:nvPr/>
        </p:nvPicPr>
        <p:blipFill>
          <a:blip r:embed="rId8"/>
          <a:stretch>
            <a:fillRect/>
          </a:stretch>
        </p:blipFill>
        <p:spPr>
          <a:xfrm>
            <a:off x="8714091" y="4532671"/>
            <a:ext cx="781159" cy="295316"/>
          </a:xfrm>
          <a:prstGeom prst="rect">
            <a:avLst/>
          </a:prstGeom>
        </p:spPr>
      </p:pic>
      <p:cxnSp>
        <p:nvCxnSpPr>
          <p:cNvPr id="16" name="Connettore 2 15">
            <a:extLst>
              <a:ext uri="{FF2B5EF4-FFF2-40B4-BE49-F238E27FC236}">
                <a16:creationId xmlns:a16="http://schemas.microsoft.com/office/drawing/2014/main" id="{6FDAB745-C6FA-F7C3-EF05-22A2B0B72045}"/>
              </a:ext>
            </a:extLst>
          </p:cNvPr>
          <p:cNvCxnSpPr>
            <a:cxnSpLocks/>
          </p:cNvCxnSpPr>
          <p:nvPr/>
        </p:nvCxnSpPr>
        <p:spPr>
          <a:xfrm flipH="1" flipV="1">
            <a:off x="5339365" y="3450706"/>
            <a:ext cx="2517338" cy="25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81FAEB1-18CC-0018-5514-BC55FBBB0836}"/>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1E146225-10D4-1CD2-FB3E-72359F82F147}"/>
              </a:ext>
            </a:extLst>
          </p:cNvPr>
          <p:cNvPicPr>
            <a:picLocks noChangeAspect="1"/>
          </p:cNvPicPr>
          <p:nvPr/>
        </p:nvPicPr>
        <p:blipFill>
          <a:blip r:embed="rId9"/>
          <a:stretch>
            <a:fillRect/>
          </a:stretch>
        </p:blipFill>
        <p:spPr>
          <a:xfrm>
            <a:off x="741927" y="5120671"/>
            <a:ext cx="3648584" cy="840725"/>
          </a:xfrm>
          <a:prstGeom prst="rect">
            <a:avLst/>
          </a:prstGeom>
        </p:spPr>
      </p:pic>
      <p:pic>
        <p:nvPicPr>
          <p:cNvPr id="4" name="Immagine 3">
            <a:extLst>
              <a:ext uri="{FF2B5EF4-FFF2-40B4-BE49-F238E27FC236}">
                <a16:creationId xmlns:a16="http://schemas.microsoft.com/office/drawing/2014/main" id="{34E626A8-7E1D-907D-7760-FF7BCEA43539}"/>
              </a:ext>
            </a:extLst>
          </p:cNvPr>
          <p:cNvPicPr>
            <a:picLocks noChangeAspect="1"/>
          </p:cNvPicPr>
          <p:nvPr/>
        </p:nvPicPr>
        <p:blipFill>
          <a:blip r:embed="rId10"/>
          <a:stretch>
            <a:fillRect/>
          </a:stretch>
        </p:blipFill>
        <p:spPr>
          <a:xfrm>
            <a:off x="6433736" y="4626504"/>
            <a:ext cx="1182797" cy="1113221"/>
          </a:xfrm>
          <a:prstGeom prst="rect">
            <a:avLst/>
          </a:prstGeom>
        </p:spPr>
      </p:pic>
      <p:cxnSp>
        <p:nvCxnSpPr>
          <p:cNvPr id="5" name="Connettore 2 4">
            <a:extLst>
              <a:ext uri="{FF2B5EF4-FFF2-40B4-BE49-F238E27FC236}">
                <a16:creationId xmlns:a16="http://schemas.microsoft.com/office/drawing/2014/main" id="{3F6B9412-BF53-7474-9EA6-819EFC355241}"/>
              </a:ext>
            </a:extLst>
          </p:cNvPr>
          <p:cNvCxnSpPr>
            <a:cxnSpLocks/>
          </p:cNvCxnSpPr>
          <p:nvPr/>
        </p:nvCxnSpPr>
        <p:spPr>
          <a:xfrm flipH="1">
            <a:off x="3890122" y="5309755"/>
            <a:ext cx="2967878" cy="492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F49F472-6CE0-4197-B40D-AEDD802555AD}"/>
              </a:ext>
            </a:extLst>
          </p:cNvPr>
          <p:cNvCxnSpPr>
            <a:cxnSpLocks/>
          </p:cNvCxnSpPr>
          <p:nvPr/>
        </p:nvCxnSpPr>
        <p:spPr>
          <a:xfrm flipV="1">
            <a:off x="7338989" y="4827987"/>
            <a:ext cx="1375102" cy="20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8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97A84-70F9-F6BB-518B-8D553C8AE46F}"/>
              </a:ext>
            </a:extLst>
          </p:cNvPr>
          <p:cNvSpPr>
            <a:spLocks noGrp="1"/>
          </p:cNvSpPr>
          <p:nvPr>
            <p:ph type="title"/>
          </p:nvPr>
        </p:nvSpPr>
        <p:spPr/>
        <p:txBody>
          <a:bodyPr/>
          <a:lstStyle/>
          <a:p>
            <a:r>
              <a:rPr lang="it-IT" dirty="0" err="1"/>
              <a:t>Introduction</a:t>
            </a:r>
            <a:r>
              <a:rPr lang="it-IT" dirty="0"/>
              <a:t>: the "urban </a:t>
            </a:r>
            <a:r>
              <a:rPr lang="it-IT" dirty="0" err="1"/>
              <a:t>mobility</a:t>
            </a:r>
            <a:r>
              <a:rPr lang="it-IT" dirty="0"/>
              <a:t> challenge"</a:t>
            </a:r>
          </a:p>
        </p:txBody>
      </p:sp>
      <p:sp>
        <p:nvSpPr>
          <p:cNvPr id="3" name="Segnaposto contenuto 2">
            <a:extLst>
              <a:ext uri="{FF2B5EF4-FFF2-40B4-BE49-F238E27FC236}">
                <a16:creationId xmlns:a16="http://schemas.microsoft.com/office/drawing/2014/main" id="{8DEBA5DC-CD4A-36D0-8D69-5EFE79FB6922}"/>
              </a:ext>
            </a:extLst>
          </p:cNvPr>
          <p:cNvSpPr>
            <a:spLocks noGrp="1"/>
          </p:cNvSpPr>
          <p:nvPr>
            <p:ph sz="quarter" idx="10"/>
          </p:nvPr>
        </p:nvSpPr>
        <p:spPr>
          <a:xfrm>
            <a:off x="456000" y="2660533"/>
            <a:ext cx="11386473" cy="971667"/>
          </a:xfrm>
        </p:spPr>
        <p:txBody>
          <a:bodyPr>
            <a:normAutofit/>
          </a:bodyPr>
          <a:lstStyle/>
          <a:p>
            <a:pPr>
              <a:buClr>
                <a:srgbClr val="C00000"/>
              </a:buClr>
            </a:pPr>
            <a:r>
              <a:rPr lang="en-US" sz="1800" b="1" dirty="0"/>
              <a:t>Problem: </a:t>
            </a:r>
            <a:r>
              <a:rPr lang="en-US" sz="1800" dirty="0"/>
              <a:t>An autonomous guided vehicle (AGV) has to travel along a closed circuit avoiding the other AGVs that are parked along the path; at the completion of one lap, the AGV has to get off the circuit and park at the box</a:t>
            </a:r>
            <a:endParaRPr lang="it-IT" sz="1800" dirty="0"/>
          </a:p>
          <a:p>
            <a:pPr>
              <a:buClr>
                <a:srgbClr val="C00000"/>
              </a:buClr>
            </a:pPr>
            <a:endParaRPr lang="it-IT" sz="1800" b="1" dirty="0"/>
          </a:p>
        </p:txBody>
      </p:sp>
      <p:pic>
        <p:nvPicPr>
          <p:cNvPr id="4" name="Picture 2" descr="Universita' di Padova DEI (Dip Ingegneria Informazione) Accesso PaperCut">
            <a:extLst>
              <a:ext uri="{FF2B5EF4-FFF2-40B4-BE49-F238E27FC236}">
                <a16:creationId xmlns:a16="http://schemas.microsoft.com/office/drawing/2014/main" id="{36C0F183-9811-0CA3-547B-A24694D701E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8D7B02-35C8-A209-336C-C4EFE54A15D1}"/>
              </a:ext>
            </a:extLst>
          </p:cNvPr>
          <p:cNvSpPr txBox="1"/>
          <p:nvPr/>
        </p:nvSpPr>
        <p:spPr>
          <a:xfrm>
            <a:off x="456000" y="4316101"/>
            <a:ext cx="5814171" cy="1200329"/>
          </a:xfrm>
          <a:prstGeom prst="rect">
            <a:avLst/>
          </a:prstGeom>
          <a:noFill/>
        </p:spPr>
        <p:txBody>
          <a:bodyPr wrap="square">
            <a:spAutoFit/>
          </a:bodyPr>
          <a:lstStyle/>
          <a:p>
            <a:pPr>
              <a:buClr>
                <a:srgbClr val="C00000"/>
              </a:buClr>
            </a:pPr>
            <a:r>
              <a:rPr lang="it-IT" sz="1800" b="1" dirty="0"/>
              <a:t>PROJECT OBJECTIVES: </a:t>
            </a:r>
          </a:p>
          <a:p>
            <a:pPr marL="342900" indent="-342900">
              <a:buClr>
                <a:srgbClr val="C00000"/>
              </a:buClr>
              <a:buFont typeface="+mj-lt"/>
              <a:buAutoNum type="arabicParenR"/>
            </a:pPr>
            <a:r>
              <a:rPr lang="it-IT" sz="1800" dirty="0"/>
              <a:t>Track a </a:t>
            </a:r>
            <a:r>
              <a:rPr lang="it-IT" sz="1800" dirty="0" err="1"/>
              <a:t>closed</a:t>
            </a:r>
            <a:r>
              <a:rPr lang="it-IT" sz="1800" dirty="0"/>
              <a:t>-loop </a:t>
            </a:r>
            <a:r>
              <a:rPr lang="it-IT" sz="1800" dirty="0" err="1"/>
              <a:t>trajectory</a:t>
            </a:r>
            <a:endParaRPr lang="it-IT" sz="1800" dirty="0"/>
          </a:p>
          <a:p>
            <a:pPr marL="342900" indent="-342900">
              <a:buClr>
                <a:srgbClr val="C00000"/>
              </a:buClr>
              <a:buFont typeface="+mj-lt"/>
              <a:buAutoNum type="arabicParenR"/>
            </a:pPr>
            <a:r>
              <a:rPr lang="it-IT" sz="1800" dirty="0" err="1"/>
              <a:t>Avoid</a:t>
            </a:r>
            <a:r>
              <a:rPr lang="it-IT" sz="1800" dirty="0"/>
              <a:t> </a:t>
            </a:r>
            <a:r>
              <a:rPr lang="it-IT" sz="1800" dirty="0" err="1"/>
              <a:t>obstacles</a:t>
            </a:r>
            <a:r>
              <a:rPr lang="it-IT" sz="1800" dirty="0"/>
              <a:t> on the </a:t>
            </a:r>
            <a:r>
              <a:rPr lang="it-IT" sz="1800" dirty="0" err="1"/>
              <a:t>trajectory</a:t>
            </a:r>
            <a:endParaRPr lang="it-IT" sz="1800" dirty="0"/>
          </a:p>
          <a:p>
            <a:pPr marL="342900" indent="-342900">
              <a:buClr>
                <a:srgbClr val="C00000"/>
              </a:buClr>
              <a:buFont typeface="+mj-lt"/>
              <a:buAutoNum type="arabicParenR"/>
            </a:pPr>
            <a:r>
              <a:rPr lang="it-IT" sz="1800" dirty="0"/>
              <a:t>After </a:t>
            </a:r>
            <a:r>
              <a:rPr lang="it-IT" sz="1800" dirty="0" err="1"/>
              <a:t>performing</a:t>
            </a:r>
            <a:r>
              <a:rPr lang="it-IT" sz="1800" dirty="0"/>
              <a:t> one </a:t>
            </a:r>
            <a:r>
              <a:rPr lang="it-IT" sz="1800" dirty="0" err="1"/>
              <a:t>lap</a:t>
            </a:r>
            <a:r>
              <a:rPr lang="it-IT" sz="1800" dirty="0"/>
              <a:t>, </a:t>
            </a:r>
            <a:r>
              <a:rPr lang="it-IT" sz="1800" dirty="0" err="1"/>
              <a:t>reach</a:t>
            </a:r>
            <a:r>
              <a:rPr lang="it-IT" sz="1800" dirty="0"/>
              <a:t> an </a:t>
            </a:r>
            <a:r>
              <a:rPr lang="it-IT" sz="1800" dirty="0" err="1"/>
              <a:t>empty</a:t>
            </a:r>
            <a:r>
              <a:rPr lang="it-IT" sz="1800" dirty="0"/>
              <a:t> parking </a:t>
            </a:r>
            <a:r>
              <a:rPr lang="it-IT" sz="1800" dirty="0" err="1"/>
              <a:t>lot</a:t>
            </a:r>
            <a:endParaRPr lang="it-IT" sz="1800" dirty="0"/>
          </a:p>
        </p:txBody>
      </p:sp>
      <p:sp>
        <p:nvSpPr>
          <p:cNvPr id="8" name="TextBox 7">
            <a:extLst>
              <a:ext uri="{FF2B5EF4-FFF2-40B4-BE49-F238E27FC236}">
                <a16:creationId xmlns:a16="http://schemas.microsoft.com/office/drawing/2014/main" id="{A96EC6ED-5F20-9B7D-CA71-9F1449C8A9B1}"/>
              </a:ext>
            </a:extLst>
          </p:cNvPr>
          <p:cNvSpPr txBox="1"/>
          <p:nvPr/>
        </p:nvSpPr>
        <p:spPr>
          <a:xfrm>
            <a:off x="6743086" y="4316101"/>
            <a:ext cx="4992915" cy="1200329"/>
          </a:xfrm>
          <a:prstGeom prst="rect">
            <a:avLst/>
          </a:prstGeom>
          <a:noFill/>
        </p:spPr>
        <p:txBody>
          <a:bodyPr wrap="square">
            <a:spAutoFit/>
          </a:bodyPr>
          <a:lstStyle/>
          <a:p>
            <a:pPr>
              <a:buClr>
                <a:srgbClr val="C00000"/>
              </a:buClr>
            </a:pPr>
            <a:r>
              <a:rPr lang="it-IT" b="1" dirty="0"/>
              <a:t>PROPOSED SOLUTIONS</a:t>
            </a:r>
            <a:r>
              <a:rPr lang="it-IT" sz="1800" b="1" dirty="0"/>
              <a:t>: </a:t>
            </a:r>
          </a:p>
          <a:p>
            <a:pPr marL="342900" indent="-342900">
              <a:buClr>
                <a:srgbClr val="C00000"/>
              </a:buClr>
              <a:buFont typeface="+mj-lt"/>
              <a:buAutoNum type="arabicParenR"/>
            </a:pPr>
            <a:r>
              <a:rPr lang="it-IT" sz="1800" dirty="0"/>
              <a:t>State / output </a:t>
            </a:r>
            <a:r>
              <a:rPr lang="it-IT" sz="1800" dirty="0" err="1"/>
              <a:t>error</a:t>
            </a:r>
            <a:r>
              <a:rPr lang="it-IT" sz="1800" dirty="0"/>
              <a:t> feedback</a:t>
            </a:r>
          </a:p>
          <a:p>
            <a:pPr marL="342900" indent="-342900">
              <a:buClr>
                <a:srgbClr val="C00000"/>
              </a:buClr>
              <a:buFont typeface="+mj-lt"/>
              <a:buAutoNum type="arabicParenR"/>
            </a:pPr>
            <a:r>
              <a:rPr lang="it-IT" sz="1800" dirty="0"/>
              <a:t>Online </a:t>
            </a:r>
            <a:r>
              <a:rPr lang="it-IT" sz="1800" dirty="0" err="1"/>
              <a:t>sensor</a:t>
            </a:r>
            <a:r>
              <a:rPr lang="it-IT" dirty="0"/>
              <a:t> </a:t>
            </a:r>
            <a:r>
              <a:rPr lang="it-IT" dirty="0" err="1"/>
              <a:t>implementation</a:t>
            </a:r>
            <a:endParaRPr lang="it-IT" dirty="0"/>
          </a:p>
          <a:p>
            <a:pPr marL="342900" indent="-342900">
              <a:buClr>
                <a:srgbClr val="C00000"/>
              </a:buClr>
              <a:buFont typeface="+mj-lt"/>
              <a:buAutoNum type="arabicParenR"/>
            </a:pPr>
            <a:r>
              <a:rPr lang="it-IT" dirty="0" err="1"/>
              <a:t>Cartesian</a:t>
            </a:r>
            <a:r>
              <a:rPr lang="it-IT" dirty="0"/>
              <a:t> / Posture </a:t>
            </a:r>
            <a:r>
              <a:rPr lang="it-IT" dirty="0" err="1"/>
              <a:t>regulation</a:t>
            </a:r>
            <a:endParaRPr lang="it-IT" sz="1800" dirty="0"/>
          </a:p>
        </p:txBody>
      </p:sp>
    </p:spTree>
    <p:extLst>
      <p:ext uri="{BB962C8B-B14F-4D97-AF65-F5344CB8AC3E}">
        <p14:creationId xmlns:p14="http://schemas.microsoft.com/office/powerpoint/2010/main" val="189843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88C8187-27E0-7E60-6024-E1F000044F1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9" name="Immagine 8">
            <a:extLst>
              <a:ext uri="{FF2B5EF4-FFF2-40B4-BE49-F238E27FC236}">
                <a16:creationId xmlns:a16="http://schemas.microsoft.com/office/drawing/2014/main" id="{176996C4-1E64-8D00-62AC-756E797109F8}"/>
              </a:ext>
            </a:extLst>
          </p:cNvPr>
          <p:cNvPicPr>
            <a:picLocks noChangeAspect="1"/>
          </p:cNvPicPr>
          <p:nvPr/>
        </p:nvPicPr>
        <p:blipFill>
          <a:blip r:embed="rId5"/>
          <a:stretch>
            <a:fillRect/>
          </a:stretch>
        </p:blipFill>
        <p:spPr>
          <a:xfrm>
            <a:off x="259751" y="1759409"/>
            <a:ext cx="3743847" cy="771633"/>
          </a:xfrm>
          <a:prstGeom prst="rect">
            <a:avLst/>
          </a:prstGeom>
        </p:spPr>
      </p:pic>
      <p:pic>
        <p:nvPicPr>
          <p:cNvPr id="11" name="Immagine 10">
            <a:extLst>
              <a:ext uri="{FF2B5EF4-FFF2-40B4-BE49-F238E27FC236}">
                <a16:creationId xmlns:a16="http://schemas.microsoft.com/office/drawing/2014/main" id="{3AE7929E-4C23-0DF2-5B87-54D7C6431BCE}"/>
              </a:ext>
            </a:extLst>
          </p:cNvPr>
          <p:cNvPicPr>
            <a:picLocks noChangeAspect="1"/>
          </p:cNvPicPr>
          <p:nvPr/>
        </p:nvPicPr>
        <p:blipFill>
          <a:blip r:embed="rId6"/>
          <a:stretch>
            <a:fillRect/>
          </a:stretch>
        </p:blipFill>
        <p:spPr>
          <a:xfrm>
            <a:off x="5239109" y="1341929"/>
            <a:ext cx="4239217" cy="2495898"/>
          </a:xfrm>
          <a:prstGeom prst="rect">
            <a:avLst/>
          </a:prstGeom>
        </p:spPr>
      </p:pic>
      <p:pic>
        <p:nvPicPr>
          <p:cNvPr id="4" name="Immagine 3">
            <a:extLst>
              <a:ext uri="{FF2B5EF4-FFF2-40B4-BE49-F238E27FC236}">
                <a16:creationId xmlns:a16="http://schemas.microsoft.com/office/drawing/2014/main" id="{7F57606E-1DEB-AF14-AE37-B33EB819412A}"/>
              </a:ext>
            </a:extLst>
          </p:cNvPr>
          <p:cNvPicPr>
            <a:picLocks noChangeAspect="1"/>
          </p:cNvPicPr>
          <p:nvPr/>
        </p:nvPicPr>
        <p:blipFill>
          <a:blip r:embed="rId7"/>
          <a:stretch>
            <a:fillRect/>
          </a:stretch>
        </p:blipFill>
        <p:spPr>
          <a:xfrm>
            <a:off x="186209" y="4821796"/>
            <a:ext cx="4248743" cy="1438476"/>
          </a:xfrm>
          <a:prstGeom prst="rect">
            <a:avLst/>
          </a:prstGeom>
        </p:spPr>
      </p:pic>
      <p:sp>
        <p:nvSpPr>
          <p:cNvPr id="8" name="Rettangolo 7">
            <a:extLst>
              <a:ext uri="{FF2B5EF4-FFF2-40B4-BE49-F238E27FC236}">
                <a16:creationId xmlns:a16="http://schemas.microsoft.com/office/drawing/2014/main" id="{F9FF5EAD-50E9-7385-A318-98A184E6DAC2}"/>
              </a:ext>
            </a:extLst>
          </p:cNvPr>
          <p:cNvSpPr/>
          <p:nvPr/>
        </p:nvSpPr>
        <p:spPr>
          <a:xfrm>
            <a:off x="3539613" y="1917290"/>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FF389986-1CB1-462C-51AE-0ED28E767A7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F68DCF9D-ACE8-1393-2A76-41669C720EF9}"/>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16CFB35-00F3-2C8F-F0AF-0E85F88221F2}"/>
              </a:ext>
            </a:extLst>
          </p:cNvPr>
          <p:cNvSpPr/>
          <p:nvPr/>
        </p:nvSpPr>
        <p:spPr>
          <a:xfrm>
            <a:off x="2310581" y="1874957"/>
            <a:ext cx="1071716"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9" name="Immagine 18">
            <a:extLst>
              <a:ext uri="{FF2B5EF4-FFF2-40B4-BE49-F238E27FC236}">
                <a16:creationId xmlns:a16="http://schemas.microsoft.com/office/drawing/2014/main" id="{853C820A-D6F5-DD0B-9D9A-F84C4A36C9CA}"/>
              </a:ext>
            </a:extLst>
          </p:cNvPr>
          <p:cNvPicPr>
            <a:picLocks noChangeAspect="1"/>
          </p:cNvPicPr>
          <p:nvPr/>
        </p:nvPicPr>
        <p:blipFill>
          <a:blip r:embed="rId8"/>
          <a:stretch>
            <a:fillRect/>
          </a:stretch>
        </p:blipFill>
        <p:spPr>
          <a:xfrm>
            <a:off x="7899744" y="4802195"/>
            <a:ext cx="2897524" cy="286176"/>
          </a:xfrm>
          <a:prstGeom prst="rect">
            <a:avLst/>
          </a:prstGeom>
        </p:spPr>
      </p:pic>
      <p:sp>
        <p:nvSpPr>
          <p:cNvPr id="20" name="TextBox 8">
            <a:extLst>
              <a:ext uri="{FF2B5EF4-FFF2-40B4-BE49-F238E27FC236}">
                <a16:creationId xmlns:a16="http://schemas.microsoft.com/office/drawing/2014/main" id="{95B1CF0A-9065-692A-E8E3-F1537BA1778A}"/>
              </a:ext>
            </a:extLst>
          </p:cNvPr>
          <p:cNvSpPr txBox="1"/>
          <p:nvPr/>
        </p:nvSpPr>
        <p:spPr>
          <a:xfrm>
            <a:off x="7881299" y="4326958"/>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Pro:</a:t>
            </a:r>
          </a:p>
        </p:txBody>
      </p:sp>
      <p:cxnSp>
        <p:nvCxnSpPr>
          <p:cNvPr id="3" name="Connettore 2 2">
            <a:extLst>
              <a:ext uri="{FF2B5EF4-FFF2-40B4-BE49-F238E27FC236}">
                <a16:creationId xmlns:a16="http://schemas.microsoft.com/office/drawing/2014/main" id="{BC61FC1A-43E1-6AE1-B2F8-784F4B298FD5}"/>
              </a:ext>
            </a:extLst>
          </p:cNvPr>
          <p:cNvCxnSpPr/>
          <p:nvPr/>
        </p:nvCxnSpPr>
        <p:spPr>
          <a:xfrm>
            <a:off x="2774830" y="2674374"/>
            <a:ext cx="0" cy="75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40AD09E0-FFEA-7AB1-0458-5078A8C35739}"/>
              </a:ext>
            </a:extLst>
          </p:cNvPr>
          <p:cNvPicPr>
            <a:picLocks noChangeAspect="1"/>
          </p:cNvPicPr>
          <p:nvPr/>
        </p:nvPicPr>
        <p:blipFill>
          <a:blip r:embed="rId9"/>
          <a:stretch>
            <a:fillRect/>
          </a:stretch>
        </p:blipFill>
        <p:spPr>
          <a:xfrm>
            <a:off x="2131674" y="3521884"/>
            <a:ext cx="1714739" cy="266737"/>
          </a:xfrm>
          <a:prstGeom prst="rect">
            <a:avLst/>
          </a:prstGeom>
        </p:spPr>
      </p:pic>
      <p:pic>
        <p:nvPicPr>
          <p:cNvPr id="5" name="Immagine 4">
            <a:extLst>
              <a:ext uri="{FF2B5EF4-FFF2-40B4-BE49-F238E27FC236}">
                <a16:creationId xmlns:a16="http://schemas.microsoft.com/office/drawing/2014/main" id="{92C4B93F-3DB3-941E-5C19-5A3D0144587B}"/>
              </a:ext>
            </a:extLst>
          </p:cNvPr>
          <p:cNvPicPr>
            <a:picLocks noChangeAspect="1"/>
          </p:cNvPicPr>
          <p:nvPr/>
        </p:nvPicPr>
        <p:blipFill>
          <a:blip r:embed="rId10"/>
          <a:stretch>
            <a:fillRect/>
          </a:stretch>
        </p:blipFill>
        <p:spPr>
          <a:xfrm>
            <a:off x="5501113" y="4322199"/>
            <a:ext cx="1295581" cy="809738"/>
          </a:xfrm>
          <a:prstGeom prst="rect">
            <a:avLst/>
          </a:prstGeom>
        </p:spPr>
      </p:pic>
      <p:cxnSp>
        <p:nvCxnSpPr>
          <p:cNvPr id="13" name="Connettore 2 12">
            <a:extLst>
              <a:ext uri="{FF2B5EF4-FFF2-40B4-BE49-F238E27FC236}">
                <a16:creationId xmlns:a16="http://schemas.microsoft.com/office/drawing/2014/main" id="{D8BFDF03-9E95-1DDF-842A-DD6A5667EDC0}"/>
              </a:ext>
            </a:extLst>
          </p:cNvPr>
          <p:cNvCxnSpPr>
            <a:cxnSpLocks/>
          </p:cNvCxnSpPr>
          <p:nvPr/>
        </p:nvCxnSpPr>
        <p:spPr>
          <a:xfrm flipV="1">
            <a:off x="6546273" y="3567179"/>
            <a:ext cx="1171387" cy="959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399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diagramma, Diagramma, linea, testo&#10;&#10;Descrizione generata automaticamente">
            <a:extLst>
              <a:ext uri="{FF2B5EF4-FFF2-40B4-BE49-F238E27FC236}">
                <a16:creationId xmlns:a16="http://schemas.microsoft.com/office/drawing/2014/main" id="{7B4896D4-F9BD-15D3-4AB0-34EB2D4D5BF4}"/>
              </a:ext>
            </a:extLst>
          </p:cNvPr>
          <p:cNvPicPr>
            <a:picLocks noChangeAspect="1"/>
          </p:cNvPicPr>
          <p:nvPr/>
        </p:nvPicPr>
        <p:blipFill>
          <a:blip r:embed="rId3">
            <a:extLst>
              <a:ext uri="{28A0092B-C50C-407E-A947-70E740481C1C}">
                <a14:useLocalDpi xmlns:a14="http://schemas.microsoft.com/office/drawing/2010/main" val="0"/>
              </a:ext>
            </a:extLst>
          </a:blip>
          <a:srcRect l="6330" t="5654" r="8009" b="1929"/>
          <a:stretch/>
        </p:blipFill>
        <p:spPr>
          <a:xfrm>
            <a:off x="4105379" y="1163782"/>
            <a:ext cx="7776070" cy="569421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543D27E-C801-CB7A-791F-BE93B8F25A0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cxnSp>
        <p:nvCxnSpPr>
          <p:cNvPr id="11" name="Connettore 2 10">
            <a:extLst>
              <a:ext uri="{FF2B5EF4-FFF2-40B4-BE49-F238E27FC236}">
                <a16:creationId xmlns:a16="http://schemas.microsoft.com/office/drawing/2014/main" id="{67B4DF98-B3C1-2FF0-0943-F0C3D4923859}"/>
              </a:ext>
            </a:extLst>
          </p:cNvPr>
          <p:cNvCxnSpPr>
            <a:cxnSpLocks/>
          </p:cNvCxnSpPr>
          <p:nvPr/>
        </p:nvCxnSpPr>
        <p:spPr>
          <a:xfrm flipV="1">
            <a:off x="3387436" y="5227787"/>
            <a:ext cx="5091546" cy="66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9CE83C5C-1A4A-3EF9-8906-6DFA56D24CB4}"/>
              </a:ext>
            </a:extLst>
          </p:cNvPr>
          <p:cNvPicPr>
            <a:picLocks noChangeAspect="1"/>
          </p:cNvPicPr>
          <p:nvPr/>
        </p:nvPicPr>
        <p:blipFill>
          <a:blip r:embed="rId6"/>
          <a:stretch>
            <a:fillRect/>
          </a:stretch>
        </p:blipFill>
        <p:spPr>
          <a:xfrm>
            <a:off x="310551" y="2017412"/>
            <a:ext cx="2038635" cy="352474"/>
          </a:xfrm>
          <a:prstGeom prst="rect">
            <a:avLst/>
          </a:prstGeom>
        </p:spPr>
      </p:pic>
      <p:cxnSp>
        <p:nvCxnSpPr>
          <p:cNvPr id="15" name="Connettore 2 14">
            <a:extLst>
              <a:ext uri="{FF2B5EF4-FFF2-40B4-BE49-F238E27FC236}">
                <a16:creationId xmlns:a16="http://schemas.microsoft.com/office/drawing/2014/main" id="{0AC8A8C9-8C73-3BCC-8E83-C37C91F6BE9E}"/>
              </a:ext>
            </a:extLst>
          </p:cNvPr>
          <p:cNvCxnSpPr>
            <a:cxnSpLocks/>
          </p:cNvCxnSpPr>
          <p:nvPr/>
        </p:nvCxnSpPr>
        <p:spPr>
          <a:xfrm flipV="1">
            <a:off x="2774830" y="2556164"/>
            <a:ext cx="2316715" cy="26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E2B26EB8-5A61-AC12-490E-D822AA8148BF}"/>
              </a:ext>
            </a:extLst>
          </p:cNvPr>
          <p:cNvPicPr>
            <a:picLocks noChangeAspect="1"/>
          </p:cNvPicPr>
          <p:nvPr/>
        </p:nvPicPr>
        <p:blipFill>
          <a:blip r:embed="rId7"/>
          <a:stretch>
            <a:fillRect/>
          </a:stretch>
        </p:blipFill>
        <p:spPr>
          <a:xfrm>
            <a:off x="233530" y="5695357"/>
            <a:ext cx="2962688" cy="295316"/>
          </a:xfrm>
          <a:prstGeom prst="rect">
            <a:avLst/>
          </a:prstGeom>
        </p:spPr>
      </p:pic>
      <p:cxnSp>
        <p:nvCxnSpPr>
          <p:cNvPr id="5" name="Connettore 2 4">
            <a:extLst>
              <a:ext uri="{FF2B5EF4-FFF2-40B4-BE49-F238E27FC236}">
                <a16:creationId xmlns:a16="http://schemas.microsoft.com/office/drawing/2014/main" id="{2B077868-5D67-685F-414E-B39157A62E00}"/>
              </a:ext>
            </a:extLst>
          </p:cNvPr>
          <p:cNvCxnSpPr>
            <a:cxnSpLocks/>
          </p:cNvCxnSpPr>
          <p:nvPr/>
        </p:nvCxnSpPr>
        <p:spPr>
          <a:xfrm flipV="1">
            <a:off x="7502236" y="3574473"/>
            <a:ext cx="623455" cy="165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208E9836-CA7C-C224-1D2F-FFE63739A9A8}"/>
              </a:ext>
            </a:extLst>
          </p:cNvPr>
          <p:cNvCxnSpPr>
            <a:cxnSpLocks/>
          </p:cNvCxnSpPr>
          <p:nvPr/>
        </p:nvCxnSpPr>
        <p:spPr>
          <a:xfrm>
            <a:off x="1999177" y="2457717"/>
            <a:ext cx="3605645" cy="250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75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5684-DB96-BA46-EFFD-455A902886DD}"/>
            </a:ext>
          </a:extLst>
        </p:cNvPr>
        <p:cNvGrpSpPr/>
        <p:nvPr/>
      </p:nvGrpSpPr>
      <p:grpSpPr>
        <a:xfrm>
          <a:off x="0" y="0"/>
          <a:ext cx="0" cy="0"/>
          <a:chOff x="0" y="0"/>
          <a:chExt cx="0" cy="0"/>
        </a:xfrm>
      </p:grpSpPr>
      <p:pic>
        <p:nvPicPr>
          <p:cNvPr id="18" name="Immagine 17" descr="Immagine che contiene testo, diagramma, Diagramma, linea&#10;&#10;Descrizione generata automaticamente">
            <a:extLst>
              <a:ext uri="{FF2B5EF4-FFF2-40B4-BE49-F238E27FC236}">
                <a16:creationId xmlns:a16="http://schemas.microsoft.com/office/drawing/2014/main" id="{E00A73A3-5CA1-13EF-B172-B265FDEC0786}"/>
              </a:ext>
            </a:extLst>
          </p:cNvPr>
          <p:cNvPicPr>
            <a:picLocks noChangeAspect="1"/>
          </p:cNvPicPr>
          <p:nvPr/>
        </p:nvPicPr>
        <p:blipFill>
          <a:blip r:embed="rId3">
            <a:extLst>
              <a:ext uri="{28A0092B-C50C-407E-A947-70E740481C1C}">
                <a14:useLocalDpi xmlns:a14="http://schemas.microsoft.com/office/drawing/2010/main" val="0"/>
              </a:ext>
            </a:extLst>
          </a:blip>
          <a:srcRect l="5144" t="6260" r="7873" b="1895"/>
          <a:stretch/>
        </p:blipFill>
        <p:spPr>
          <a:xfrm>
            <a:off x="6264679" y="1257299"/>
            <a:ext cx="5813021" cy="4549716"/>
          </a:xfrm>
          <a:prstGeom prst="rect">
            <a:avLst/>
          </a:prstGeom>
        </p:spPr>
      </p:pic>
      <p:pic>
        <p:nvPicPr>
          <p:cNvPr id="16" name="Immagine 15" descr="Immagine che contiene diagramma, Diagramma, linea, testo&#10;&#10;Descrizione generata automaticamente">
            <a:extLst>
              <a:ext uri="{FF2B5EF4-FFF2-40B4-BE49-F238E27FC236}">
                <a16:creationId xmlns:a16="http://schemas.microsoft.com/office/drawing/2014/main" id="{5929DF11-1770-4CCD-D409-5A503316AAE4}"/>
              </a:ext>
            </a:extLst>
          </p:cNvPr>
          <p:cNvPicPr>
            <a:picLocks noChangeAspect="1"/>
          </p:cNvPicPr>
          <p:nvPr/>
        </p:nvPicPr>
        <p:blipFill>
          <a:blip r:embed="rId4">
            <a:extLst>
              <a:ext uri="{28A0092B-C50C-407E-A947-70E740481C1C}">
                <a14:useLocalDpi xmlns:a14="http://schemas.microsoft.com/office/drawing/2010/main" val="0"/>
              </a:ext>
            </a:extLst>
          </a:blip>
          <a:srcRect l="5156" t="5949" r="6666" b="-6151"/>
          <a:stretch/>
        </p:blipFill>
        <p:spPr>
          <a:xfrm>
            <a:off x="114300" y="1257299"/>
            <a:ext cx="6166193" cy="4634346"/>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C6BE598-34FD-DFC4-4E6B-50219FBCE599}"/>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EB552E27-13A2-7505-14E3-3BA7BCCFD04E}"/>
              </a:ext>
            </a:extLst>
          </p:cNvPr>
          <p:cNvPicPr>
            <a:picLocks noChangeAspect="1"/>
          </p:cNvPicPr>
          <p:nvPr/>
        </p:nvPicPr>
        <p:blipFill>
          <a:blip r:embed="rId7"/>
          <a:srcRect l="57002"/>
          <a:stretch/>
        </p:blipFill>
        <p:spPr>
          <a:xfrm>
            <a:off x="4822099" y="6234545"/>
            <a:ext cx="1273901" cy="295316"/>
          </a:xfrm>
          <a:prstGeom prst="rect">
            <a:avLst/>
          </a:prstGeom>
        </p:spPr>
      </p:pic>
      <p:cxnSp>
        <p:nvCxnSpPr>
          <p:cNvPr id="12" name="Connettore 2 11">
            <a:extLst>
              <a:ext uri="{FF2B5EF4-FFF2-40B4-BE49-F238E27FC236}">
                <a16:creationId xmlns:a16="http://schemas.microsoft.com/office/drawing/2014/main" id="{03F56CF1-41A0-6E3C-5084-095CACF51A0E}"/>
              </a:ext>
            </a:extLst>
          </p:cNvPr>
          <p:cNvCxnSpPr>
            <a:cxnSpLocks/>
          </p:cNvCxnSpPr>
          <p:nvPr/>
        </p:nvCxnSpPr>
        <p:spPr>
          <a:xfrm>
            <a:off x="2795155" y="4021282"/>
            <a:ext cx="1953490" cy="2213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BFB425F-34C0-8E41-D2DF-743D9D174F40}"/>
              </a:ext>
            </a:extLst>
          </p:cNvPr>
          <p:cNvCxnSpPr>
            <a:cxnSpLocks/>
          </p:cNvCxnSpPr>
          <p:nvPr/>
        </p:nvCxnSpPr>
        <p:spPr>
          <a:xfrm flipH="1">
            <a:off x="6280493" y="4374573"/>
            <a:ext cx="3518134" cy="2007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488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C728D-BE1D-BA8A-CCF4-33D8E0B0AD9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6F81AB6-9AAB-6AD9-1E09-C6243CD387A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D598744-A007-3846-6568-58C96A94BB22}"/>
              </a:ext>
            </a:extLst>
          </p:cNvPr>
          <p:cNvSpPr txBox="1"/>
          <p:nvPr/>
        </p:nvSpPr>
        <p:spPr>
          <a:xfrm>
            <a:off x="10811805" y="1141874"/>
            <a:ext cx="7077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3" name="Immagine 2" descr="Immagine che contiene testo, linea, diagramma, Diagramma&#10;&#10;Descrizione generata automaticamente">
            <a:extLst>
              <a:ext uri="{FF2B5EF4-FFF2-40B4-BE49-F238E27FC236}">
                <a16:creationId xmlns:a16="http://schemas.microsoft.com/office/drawing/2014/main" id="{B3C89C1A-47DD-4312-794A-B5BE0FC121F4}"/>
              </a:ext>
            </a:extLst>
          </p:cNvPr>
          <p:cNvPicPr>
            <a:picLocks noChangeAspect="1"/>
          </p:cNvPicPr>
          <p:nvPr/>
        </p:nvPicPr>
        <p:blipFill>
          <a:blip r:embed="rId5">
            <a:extLst>
              <a:ext uri="{28A0092B-C50C-407E-A947-70E740481C1C}">
                <a14:useLocalDpi xmlns:a14="http://schemas.microsoft.com/office/drawing/2010/main" val="0"/>
              </a:ext>
            </a:extLst>
          </a:blip>
          <a:srcRect l="9119" t="4055" r="9147" b="4231"/>
          <a:stretch/>
        </p:blipFill>
        <p:spPr>
          <a:xfrm>
            <a:off x="0" y="1141874"/>
            <a:ext cx="9964882" cy="5392881"/>
          </a:xfrm>
          <a:prstGeom prst="rect">
            <a:avLst/>
          </a:prstGeom>
        </p:spPr>
      </p:pic>
      <p:cxnSp>
        <p:nvCxnSpPr>
          <p:cNvPr id="8" name="Connettore 2 7">
            <a:extLst>
              <a:ext uri="{FF2B5EF4-FFF2-40B4-BE49-F238E27FC236}">
                <a16:creationId xmlns:a16="http://schemas.microsoft.com/office/drawing/2014/main" id="{78B660A8-C8CD-E7EC-7001-7DB7EB808806}"/>
              </a:ext>
            </a:extLst>
          </p:cNvPr>
          <p:cNvCxnSpPr>
            <a:cxnSpLocks/>
          </p:cNvCxnSpPr>
          <p:nvPr/>
        </p:nvCxnSpPr>
        <p:spPr>
          <a:xfrm flipV="1">
            <a:off x="8447809" y="4135582"/>
            <a:ext cx="1776846" cy="332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D9F0932-9FF8-926E-F760-363A0E38383E}"/>
              </a:ext>
            </a:extLst>
          </p:cNvPr>
          <p:cNvPicPr>
            <a:picLocks noChangeAspect="1"/>
          </p:cNvPicPr>
          <p:nvPr/>
        </p:nvPicPr>
        <p:blipFill>
          <a:blip r:embed="rId6"/>
          <a:stretch>
            <a:fillRect/>
          </a:stretch>
        </p:blipFill>
        <p:spPr>
          <a:xfrm>
            <a:off x="10059738" y="3731153"/>
            <a:ext cx="2038635" cy="352474"/>
          </a:xfrm>
          <a:prstGeom prst="rect">
            <a:avLst/>
          </a:prstGeom>
        </p:spPr>
      </p:pic>
      <p:pic>
        <p:nvPicPr>
          <p:cNvPr id="16" name="Immagine 15">
            <a:extLst>
              <a:ext uri="{FF2B5EF4-FFF2-40B4-BE49-F238E27FC236}">
                <a16:creationId xmlns:a16="http://schemas.microsoft.com/office/drawing/2014/main" id="{C43D587B-6711-4CF8-1BDE-FBED6FAB30BE}"/>
              </a:ext>
            </a:extLst>
          </p:cNvPr>
          <p:cNvPicPr>
            <a:picLocks noChangeAspect="1"/>
          </p:cNvPicPr>
          <p:nvPr/>
        </p:nvPicPr>
        <p:blipFill>
          <a:blip r:embed="rId7"/>
          <a:srcRect l="48585" t="32378"/>
          <a:stretch/>
        </p:blipFill>
        <p:spPr>
          <a:xfrm>
            <a:off x="9964882" y="5169520"/>
            <a:ext cx="1875911" cy="568514"/>
          </a:xfrm>
          <a:prstGeom prst="rect">
            <a:avLst/>
          </a:prstGeom>
        </p:spPr>
      </p:pic>
      <p:cxnSp>
        <p:nvCxnSpPr>
          <p:cNvPr id="2" name="Connettore 2 1">
            <a:extLst>
              <a:ext uri="{FF2B5EF4-FFF2-40B4-BE49-F238E27FC236}">
                <a16:creationId xmlns:a16="http://schemas.microsoft.com/office/drawing/2014/main" id="{355B7645-5425-9DD8-291C-5EDB86CAFE10}"/>
              </a:ext>
            </a:extLst>
          </p:cNvPr>
          <p:cNvCxnSpPr>
            <a:cxnSpLocks/>
          </p:cNvCxnSpPr>
          <p:nvPr/>
        </p:nvCxnSpPr>
        <p:spPr>
          <a:xfrm>
            <a:off x="4402281" y="5335774"/>
            <a:ext cx="2268683" cy="1198981"/>
          </a:xfrm>
          <a:prstGeom prst="straightConnector1">
            <a:avLst/>
          </a:prstGeom>
          <a:ln>
            <a:solidFill>
              <a:srgbClr val="77A9C4"/>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74A2D44-47A6-2598-BFA2-D7CF9B2DDC46}"/>
              </a:ext>
            </a:extLst>
          </p:cNvPr>
          <p:cNvPicPr>
            <a:picLocks noChangeAspect="1"/>
          </p:cNvPicPr>
          <p:nvPr/>
        </p:nvPicPr>
        <p:blipFill>
          <a:blip r:embed="rId8"/>
          <a:stretch>
            <a:fillRect/>
          </a:stretch>
        </p:blipFill>
        <p:spPr>
          <a:xfrm>
            <a:off x="6745785" y="6406149"/>
            <a:ext cx="1152686" cy="257211"/>
          </a:xfrm>
          <a:prstGeom prst="rect">
            <a:avLst/>
          </a:prstGeom>
        </p:spPr>
      </p:pic>
    </p:spTree>
    <p:extLst>
      <p:ext uri="{BB962C8B-B14F-4D97-AF65-F5344CB8AC3E}">
        <p14:creationId xmlns:p14="http://schemas.microsoft.com/office/powerpoint/2010/main" val="2591921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AA371ACE-2194-4A61-A639-585196424A7C}"/>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a:t>
            </a:r>
            <a:r>
              <a:rPr lang="it-IT" sz="2400" dirty="0"/>
              <a:t>on second </a:t>
            </a:r>
            <a:r>
              <a:rPr lang="it-IT" sz="2400" dirty="0" err="1"/>
              <a:t>order</a:t>
            </a:r>
            <a:r>
              <a:rPr lang="it-IT" sz="2400" dirty="0"/>
              <a:t> </a:t>
            </a:r>
            <a:r>
              <a:rPr lang="it-IT" sz="2400" dirty="0" err="1"/>
              <a:t>derivatives</a:t>
            </a:r>
            <a:endParaRPr lang="it-IT" sz="2400" dirty="0"/>
          </a:p>
        </p:txBody>
      </p:sp>
      <p:pic>
        <p:nvPicPr>
          <p:cNvPr id="3" name="Immagine 2">
            <a:extLst>
              <a:ext uri="{FF2B5EF4-FFF2-40B4-BE49-F238E27FC236}">
                <a16:creationId xmlns:a16="http://schemas.microsoft.com/office/drawing/2014/main" id="{5ABEB439-E161-77CF-8DC5-49908E44CCCC}"/>
              </a:ext>
            </a:extLst>
          </p:cNvPr>
          <p:cNvPicPr>
            <a:picLocks noChangeAspect="1"/>
          </p:cNvPicPr>
          <p:nvPr/>
        </p:nvPicPr>
        <p:blipFill>
          <a:blip r:embed="rId4"/>
          <a:stretch>
            <a:fillRect/>
          </a:stretch>
        </p:blipFill>
        <p:spPr>
          <a:xfrm>
            <a:off x="0" y="1747816"/>
            <a:ext cx="12192000" cy="3362368"/>
          </a:xfrm>
          <a:prstGeom prst="rect">
            <a:avLst/>
          </a:prstGeom>
        </p:spPr>
      </p:pic>
      <p:cxnSp>
        <p:nvCxnSpPr>
          <p:cNvPr id="9" name="Connettore 2 8">
            <a:extLst>
              <a:ext uri="{FF2B5EF4-FFF2-40B4-BE49-F238E27FC236}">
                <a16:creationId xmlns:a16="http://schemas.microsoft.com/office/drawing/2014/main" id="{37BEEEE2-96D2-9461-CB2E-6C40995FD614}"/>
              </a:ext>
            </a:extLst>
          </p:cNvPr>
          <p:cNvCxnSpPr/>
          <p:nvPr/>
        </p:nvCxnSpPr>
        <p:spPr>
          <a:xfrm>
            <a:off x="3087329" y="3723644"/>
            <a:ext cx="2841523" cy="2094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38C3785E-89D4-815E-B43E-D147951CDB7B}"/>
              </a:ext>
            </a:extLst>
          </p:cNvPr>
          <p:cNvCxnSpPr>
            <a:cxnSpLocks/>
          </p:cNvCxnSpPr>
          <p:nvPr/>
        </p:nvCxnSpPr>
        <p:spPr>
          <a:xfrm>
            <a:off x="5739580" y="4980697"/>
            <a:ext cx="555523" cy="693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2BC5C008-6296-56C9-8383-ED6710533C41}"/>
              </a:ext>
            </a:extLst>
          </p:cNvPr>
          <p:cNvPicPr>
            <a:picLocks noChangeAspect="1"/>
          </p:cNvPicPr>
          <p:nvPr/>
        </p:nvPicPr>
        <p:blipFill>
          <a:blip r:embed="rId5"/>
          <a:stretch>
            <a:fillRect/>
          </a:stretch>
        </p:blipFill>
        <p:spPr>
          <a:xfrm>
            <a:off x="6174660" y="5837380"/>
            <a:ext cx="5401429" cy="885949"/>
          </a:xfrm>
          <a:prstGeom prst="rect">
            <a:avLst/>
          </a:prstGeom>
        </p:spPr>
      </p:pic>
      <p:pic>
        <p:nvPicPr>
          <p:cNvPr id="17" name="Immagine 16">
            <a:extLst>
              <a:ext uri="{FF2B5EF4-FFF2-40B4-BE49-F238E27FC236}">
                <a16:creationId xmlns:a16="http://schemas.microsoft.com/office/drawing/2014/main" id="{4EC623F1-7AC6-2688-3104-709B73263300}"/>
              </a:ext>
            </a:extLst>
          </p:cNvPr>
          <p:cNvPicPr>
            <a:picLocks noChangeAspect="1"/>
          </p:cNvPicPr>
          <p:nvPr/>
        </p:nvPicPr>
        <p:blipFill>
          <a:blip r:embed="rId6"/>
          <a:stretch>
            <a:fillRect/>
          </a:stretch>
        </p:blipFill>
        <p:spPr>
          <a:xfrm>
            <a:off x="8258531" y="1891931"/>
            <a:ext cx="1495634" cy="390580"/>
          </a:xfrm>
          <a:prstGeom prst="rect">
            <a:avLst/>
          </a:prstGeom>
        </p:spPr>
      </p:pic>
      <p:cxnSp>
        <p:nvCxnSpPr>
          <p:cNvPr id="19" name="Connettore 2 18">
            <a:extLst>
              <a:ext uri="{FF2B5EF4-FFF2-40B4-BE49-F238E27FC236}">
                <a16:creationId xmlns:a16="http://schemas.microsoft.com/office/drawing/2014/main" id="{1E416E4A-CF21-03EC-C253-88187CB3F466}"/>
              </a:ext>
            </a:extLst>
          </p:cNvPr>
          <p:cNvCxnSpPr>
            <a:cxnSpLocks/>
          </p:cNvCxnSpPr>
          <p:nvPr/>
        </p:nvCxnSpPr>
        <p:spPr>
          <a:xfrm>
            <a:off x="7757652" y="1671484"/>
            <a:ext cx="500879" cy="2204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80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A3EB-3539-783C-AEA0-2036C92F167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A670320-B987-E048-7A58-533E40954D8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DF970207-C328-97BA-4E3F-7760066AF7B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cxnSp>
        <p:nvCxnSpPr>
          <p:cNvPr id="18" name="Connettore 2 17">
            <a:extLst>
              <a:ext uri="{FF2B5EF4-FFF2-40B4-BE49-F238E27FC236}">
                <a16:creationId xmlns:a16="http://schemas.microsoft.com/office/drawing/2014/main" id="{1AB3A471-CBE6-56B5-05E7-4352E1CAEFD3}"/>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C8D383D8-495C-AFF1-8FE0-BFA1F7324C77}"/>
              </a:ext>
            </a:extLst>
          </p:cNvPr>
          <p:cNvPicPr>
            <a:picLocks noChangeAspect="1"/>
          </p:cNvPicPr>
          <p:nvPr/>
        </p:nvPicPr>
        <p:blipFill>
          <a:blip r:embed="rId5"/>
          <a:stretch>
            <a:fillRect/>
          </a:stretch>
        </p:blipFill>
        <p:spPr>
          <a:xfrm>
            <a:off x="5190522" y="1341929"/>
            <a:ext cx="3524742" cy="1352739"/>
          </a:xfrm>
          <a:prstGeom prst="rect">
            <a:avLst/>
          </a:prstGeom>
        </p:spPr>
      </p:pic>
      <p:pic>
        <p:nvPicPr>
          <p:cNvPr id="12" name="Immagine 11">
            <a:extLst>
              <a:ext uri="{FF2B5EF4-FFF2-40B4-BE49-F238E27FC236}">
                <a16:creationId xmlns:a16="http://schemas.microsoft.com/office/drawing/2014/main" id="{E8553C48-A256-B806-8E47-A3A63A82202F}"/>
              </a:ext>
            </a:extLst>
          </p:cNvPr>
          <p:cNvPicPr>
            <a:picLocks noChangeAspect="1"/>
          </p:cNvPicPr>
          <p:nvPr/>
        </p:nvPicPr>
        <p:blipFill>
          <a:blip r:embed="rId6"/>
          <a:stretch>
            <a:fillRect/>
          </a:stretch>
        </p:blipFill>
        <p:spPr>
          <a:xfrm>
            <a:off x="193927" y="1737329"/>
            <a:ext cx="4744577" cy="2832700"/>
          </a:xfrm>
          <a:prstGeom prst="rect">
            <a:avLst/>
          </a:prstGeom>
        </p:spPr>
      </p:pic>
      <p:cxnSp>
        <p:nvCxnSpPr>
          <p:cNvPr id="17" name="Connettore 2 16">
            <a:extLst>
              <a:ext uri="{FF2B5EF4-FFF2-40B4-BE49-F238E27FC236}">
                <a16:creationId xmlns:a16="http://schemas.microsoft.com/office/drawing/2014/main" id="{042CBB5A-828D-D6E2-F266-7DFC0FE34588}"/>
              </a:ext>
            </a:extLst>
          </p:cNvPr>
          <p:cNvCxnSpPr>
            <a:cxnSpLocks/>
          </p:cNvCxnSpPr>
          <p:nvPr/>
        </p:nvCxnSpPr>
        <p:spPr>
          <a:xfrm>
            <a:off x="4938501" y="3978622"/>
            <a:ext cx="1069009" cy="4758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CD11CEF8-901F-7A3F-7E35-5E5451AF562C}"/>
              </a:ext>
            </a:extLst>
          </p:cNvPr>
          <p:cNvSpPr/>
          <p:nvPr/>
        </p:nvSpPr>
        <p:spPr>
          <a:xfrm>
            <a:off x="193930" y="2093379"/>
            <a:ext cx="4744574" cy="472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ttangolo 20">
            <a:extLst>
              <a:ext uri="{FF2B5EF4-FFF2-40B4-BE49-F238E27FC236}">
                <a16:creationId xmlns:a16="http://schemas.microsoft.com/office/drawing/2014/main" id="{39DD36C3-E94E-7444-8061-AF8FDCFA6A83}"/>
              </a:ext>
            </a:extLst>
          </p:cNvPr>
          <p:cNvSpPr/>
          <p:nvPr/>
        </p:nvSpPr>
        <p:spPr>
          <a:xfrm>
            <a:off x="193927" y="3429000"/>
            <a:ext cx="4744574" cy="9758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4" name="Immagine 23">
            <a:extLst>
              <a:ext uri="{FF2B5EF4-FFF2-40B4-BE49-F238E27FC236}">
                <a16:creationId xmlns:a16="http://schemas.microsoft.com/office/drawing/2014/main" id="{49531EDF-CB7C-F89E-0D06-181EE2D4CCB2}"/>
              </a:ext>
            </a:extLst>
          </p:cNvPr>
          <p:cNvPicPr>
            <a:picLocks noChangeAspect="1"/>
          </p:cNvPicPr>
          <p:nvPr/>
        </p:nvPicPr>
        <p:blipFill>
          <a:blip r:embed="rId7"/>
          <a:stretch>
            <a:fillRect/>
          </a:stretch>
        </p:blipFill>
        <p:spPr>
          <a:xfrm>
            <a:off x="6007510" y="4501221"/>
            <a:ext cx="2133898" cy="228632"/>
          </a:xfrm>
          <a:prstGeom prst="rect">
            <a:avLst/>
          </a:prstGeom>
        </p:spPr>
      </p:pic>
      <p:pic>
        <p:nvPicPr>
          <p:cNvPr id="26" name="Immagine 25">
            <a:extLst>
              <a:ext uri="{FF2B5EF4-FFF2-40B4-BE49-F238E27FC236}">
                <a16:creationId xmlns:a16="http://schemas.microsoft.com/office/drawing/2014/main" id="{E2C42AFB-AE9A-22F0-3B2C-F8626CFB6D83}"/>
              </a:ext>
            </a:extLst>
          </p:cNvPr>
          <p:cNvPicPr>
            <a:picLocks noChangeAspect="1"/>
          </p:cNvPicPr>
          <p:nvPr/>
        </p:nvPicPr>
        <p:blipFill>
          <a:blip r:embed="rId8"/>
          <a:stretch>
            <a:fillRect/>
          </a:stretch>
        </p:blipFill>
        <p:spPr>
          <a:xfrm>
            <a:off x="1106460" y="5071726"/>
            <a:ext cx="1857634" cy="781159"/>
          </a:xfrm>
          <a:prstGeom prst="rect">
            <a:avLst/>
          </a:prstGeom>
        </p:spPr>
      </p:pic>
      <p:pic>
        <p:nvPicPr>
          <p:cNvPr id="28" name="Immagine 27">
            <a:extLst>
              <a:ext uri="{FF2B5EF4-FFF2-40B4-BE49-F238E27FC236}">
                <a16:creationId xmlns:a16="http://schemas.microsoft.com/office/drawing/2014/main" id="{59E2456A-A10C-C0F6-7F83-F7E848D94DA8}"/>
              </a:ext>
            </a:extLst>
          </p:cNvPr>
          <p:cNvPicPr>
            <a:picLocks noChangeAspect="1"/>
          </p:cNvPicPr>
          <p:nvPr/>
        </p:nvPicPr>
        <p:blipFill>
          <a:blip r:embed="rId9"/>
          <a:stretch>
            <a:fillRect/>
          </a:stretch>
        </p:blipFill>
        <p:spPr>
          <a:xfrm>
            <a:off x="9013299" y="2981436"/>
            <a:ext cx="1657581" cy="600159"/>
          </a:xfrm>
          <a:prstGeom prst="rect">
            <a:avLst/>
          </a:prstGeom>
        </p:spPr>
      </p:pic>
      <p:cxnSp>
        <p:nvCxnSpPr>
          <p:cNvPr id="29" name="Connettore 2 28">
            <a:extLst>
              <a:ext uri="{FF2B5EF4-FFF2-40B4-BE49-F238E27FC236}">
                <a16:creationId xmlns:a16="http://schemas.microsoft.com/office/drawing/2014/main" id="{5E0B0ECB-8240-A433-8468-56403706A40A}"/>
              </a:ext>
            </a:extLst>
          </p:cNvPr>
          <p:cNvCxnSpPr/>
          <p:nvPr/>
        </p:nvCxnSpPr>
        <p:spPr>
          <a:xfrm>
            <a:off x="9851922" y="3429000"/>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86ED3584-4050-BA2F-8A0E-3647AE45AE77}"/>
              </a:ext>
            </a:extLst>
          </p:cNvPr>
          <p:cNvPicPr>
            <a:picLocks noChangeAspect="1"/>
          </p:cNvPicPr>
          <p:nvPr/>
        </p:nvPicPr>
        <p:blipFill>
          <a:blip r:embed="rId10"/>
          <a:stretch>
            <a:fillRect/>
          </a:stretch>
        </p:blipFill>
        <p:spPr>
          <a:xfrm>
            <a:off x="9561369" y="4115619"/>
            <a:ext cx="581106" cy="285790"/>
          </a:xfrm>
          <a:prstGeom prst="rect">
            <a:avLst/>
          </a:prstGeom>
        </p:spPr>
      </p:pic>
      <p:sp>
        <p:nvSpPr>
          <p:cNvPr id="32" name="Rettangolo 31">
            <a:extLst>
              <a:ext uri="{FF2B5EF4-FFF2-40B4-BE49-F238E27FC236}">
                <a16:creationId xmlns:a16="http://schemas.microsoft.com/office/drawing/2014/main" id="{A52A72EE-4C16-C6D5-1C1A-1E3283682DC5}"/>
              </a:ext>
            </a:extLst>
          </p:cNvPr>
          <p:cNvSpPr/>
          <p:nvPr/>
        </p:nvSpPr>
        <p:spPr>
          <a:xfrm>
            <a:off x="7677309" y="1587753"/>
            <a:ext cx="490091" cy="52283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004065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9B2B-FC3A-90A5-17E4-2F90B4928595}"/>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0ACA4F6D-2973-96B3-D124-B8701A5368AF}"/>
              </a:ext>
            </a:extLst>
          </p:cNvPr>
          <p:cNvPicPr>
            <a:picLocks noChangeAspect="1"/>
          </p:cNvPicPr>
          <p:nvPr/>
        </p:nvPicPr>
        <p:blipFill>
          <a:blip r:embed="rId2"/>
          <a:stretch>
            <a:fillRect/>
          </a:stretch>
        </p:blipFill>
        <p:spPr>
          <a:xfrm>
            <a:off x="885949" y="2036204"/>
            <a:ext cx="3439005" cy="78115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BF0814A4-641F-9CB7-42FF-2CEC7BF2A3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52E043D-D803-B792-9844-9DA88CAB1FA3}"/>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4" name="Immagine 3">
            <a:extLst>
              <a:ext uri="{FF2B5EF4-FFF2-40B4-BE49-F238E27FC236}">
                <a16:creationId xmlns:a16="http://schemas.microsoft.com/office/drawing/2014/main" id="{4650224A-31CA-52C1-621D-508AD382B057}"/>
              </a:ext>
            </a:extLst>
          </p:cNvPr>
          <p:cNvPicPr>
            <a:picLocks noChangeAspect="1"/>
          </p:cNvPicPr>
          <p:nvPr/>
        </p:nvPicPr>
        <p:blipFill>
          <a:blip r:embed="rId5"/>
          <a:stretch>
            <a:fillRect/>
          </a:stretch>
        </p:blipFill>
        <p:spPr>
          <a:xfrm>
            <a:off x="310551" y="4185099"/>
            <a:ext cx="4248743" cy="1438476"/>
          </a:xfrm>
          <a:prstGeom prst="rect">
            <a:avLst/>
          </a:prstGeom>
        </p:spPr>
      </p:pic>
      <p:sp>
        <p:nvSpPr>
          <p:cNvPr id="8" name="Rettangolo 7">
            <a:extLst>
              <a:ext uri="{FF2B5EF4-FFF2-40B4-BE49-F238E27FC236}">
                <a16:creationId xmlns:a16="http://schemas.microsoft.com/office/drawing/2014/main" id="{AE8A7F8A-C3A2-1701-E50F-BD8A89BF4F98}"/>
              </a:ext>
            </a:extLst>
          </p:cNvPr>
          <p:cNvSpPr/>
          <p:nvPr/>
        </p:nvSpPr>
        <p:spPr>
          <a:xfrm>
            <a:off x="1309550" y="2077574"/>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8433C4BE-C890-5697-27B3-D0CA6771909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4FE1E3A6-99B5-6E20-FE66-70A72DAA11EB}"/>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BF28885-297D-9028-2135-45B688955043}"/>
              </a:ext>
            </a:extLst>
          </p:cNvPr>
          <p:cNvSpPr/>
          <p:nvPr/>
        </p:nvSpPr>
        <p:spPr>
          <a:xfrm>
            <a:off x="1836693" y="2077574"/>
            <a:ext cx="2553908"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8">
            <a:extLst>
              <a:ext uri="{FF2B5EF4-FFF2-40B4-BE49-F238E27FC236}">
                <a16:creationId xmlns:a16="http://schemas.microsoft.com/office/drawing/2014/main" id="{CFE2D8C4-24FE-6DA3-ECD0-0CCADC47B4FC}"/>
              </a:ext>
            </a:extLst>
          </p:cNvPr>
          <p:cNvSpPr txBox="1"/>
          <p:nvPr/>
        </p:nvSpPr>
        <p:spPr>
          <a:xfrm>
            <a:off x="7061771" y="4297461"/>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Need</a:t>
            </a:r>
            <a:r>
              <a:rPr kumimoji="0" lang="it-IT" sz="2000" b="1" i="0" u="none" strike="noStrike" kern="1200" cap="none" spc="0" normalizeH="0" baseline="0" noProof="0" dirty="0">
                <a:ln>
                  <a:noFill/>
                </a:ln>
                <a:solidFill>
                  <a:prstClr val="black"/>
                </a:solidFill>
                <a:effectLst/>
                <a:uLnTx/>
                <a:uFillTx/>
                <a:latin typeface="Arial"/>
                <a:ea typeface="+mn-ea"/>
                <a:cs typeface="Arial"/>
              </a:rPr>
              <a:t>:</a:t>
            </a:r>
          </a:p>
        </p:txBody>
      </p:sp>
      <p:pic>
        <p:nvPicPr>
          <p:cNvPr id="5" name="Immagine 4">
            <a:extLst>
              <a:ext uri="{FF2B5EF4-FFF2-40B4-BE49-F238E27FC236}">
                <a16:creationId xmlns:a16="http://schemas.microsoft.com/office/drawing/2014/main" id="{80ADBD3F-6B0E-0A0A-56E3-E6E2EB1430D9}"/>
              </a:ext>
            </a:extLst>
          </p:cNvPr>
          <p:cNvPicPr>
            <a:picLocks noChangeAspect="1"/>
          </p:cNvPicPr>
          <p:nvPr/>
        </p:nvPicPr>
        <p:blipFill>
          <a:blip r:embed="rId6"/>
          <a:stretch>
            <a:fillRect/>
          </a:stretch>
        </p:blipFill>
        <p:spPr>
          <a:xfrm>
            <a:off x="6096000" y="1268268"/>
            <a:ext cx="4324954" cy="2610214"/>
          </a:xfrm>
          <a:prstGeom prst="rect">
            <a:avLst/>
          </a:prstGeom>
        </p:spPr>
      </p:pic>
      <p:sp>
        <p:nvSpPr>
          <p:cNvPr id="17" name="Segno di moltiplicazione 16">
            <a:extLst>
              <a:ext uri="{FF2B5EF4-FFF2-40B4-BE49-F238E27FC236}">
                <a16:creationId xmlns:a16="http://schemas.microsoft.com/office/drawing/2014/main" id="{5D0B6DF7-6798-0F79-9EE8-CAAEBB103D48}"/>
              </a:ext>
            </a:extLst>
          </p:cNvPr>
          <p:cNvSpPr/>
          <p:nvPr/>
        </p:nvSpPr>
        <p:spPr>
          <a:xfrm>
            <a:off x="222272" y="4760479"/>
            <a:ext cx="1543664"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Connettore 2 20">
            <a:extLst>
              <a:ext uri="{FF2B5EF4-FFF2-40B4-BE49-F238E27FC236}">
                <a16:creationId xmlns:a16="http://schemas.microsoft.com/office/drawing/2014/main" id="{06D6A89C-D75C-3DDA-BE73-E57380B0BF45}"/>
              </a:ext>
            </a:extLst>
          </p:cNvPr>
          <p:cNvCxnSpPr>
            <a:cxnSpLocks/>
          </p:cNvCxnSpPr>
          <p:nvPr/>
        </p:nvCxnSpPr>
        <p:spPr>
          <a:xfrm>
            <a:off x="1003582" y="5184848"/>
            <a:ext cx="1400" cy="446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FEA68E6-271A-C86F-C98A-4074FAC78154}"/>
              </a:ext>
            </a:extLst>
          </p:cNvPr>
          <p:cNvPicPr>
            <a:picLocks noChangeAspect="1"/>
          </p:cNvPicPr>
          <p:nvPr/>
        </p:nvPicPr>
        <p:blipFill>
          <a:blip r:embed="rId7"/>
          <a:stretch>
            <a:fillRect/>
          </a:stretch>
        </p:blipFill>
        <p:spPr>
          <a:xfrm>
            <a:off x="225071" y="5708729"/>
            <a:ext cx="1540865" cy="292678"/>
          </a:xfrm>
          <a:prstGeom prst="rect">
            <a:avLst/>
          </a:prstGeom>
        </p:spPr>
      </p:pic>
      <p:pic>
        <p:nvPicPr>
          <p:cNvPr id="27" name="Immagine 26">
            <a:extLst>
              <a:ext uri="{FF2B5EF4-FFF2-40B4-BE49-F238E27FC236}">
                <a16:creationId xmlns:a16="http://schemas.microsoft.com/office/drawing/2014/main" id="{130301D3-27A4-E009-4E73-919BD231BD15}"/>
              </a:ext>
            </a:extLst>
          </p:cNvPr>
          <p:cNvPicPr>
            <a:picLocks noChangeAspect="1"/>
          </p:cNvPicPr>
          <p:nvPr/>
        </p:nvPicPr>
        <p:blipFill>
          <a:blip r:embed="rId8"/>
          <a:stretch>
            <a:fillRect/>
          </a:stretch>
        </p:blipFill>
        <p:spPr>
          <a:xfrm>
            <a:off x="7157282" y="4750722"/>
            <a:ext cx="4267796" cy="209579"/>
          </a:xfrm>
          <a:prstGeom prst="rect">
            <a:avLst/>
          </a:prstGeom>
        </p:spPr>
      </p:pic>
      <p:pic>
        <p:nvPicPr>
          <p:cNvPr id="3" name="Immagine 2">
            <a:extLst>
              <a:ext uri="{FF2B5EF4-FFF2-40B4-BE49-F238E27FC236}">
                <a16:creationId xmlns:a16="http://schemas.microsoft.com/office/drawing/2014/main" id="{51F547BB-7D4D-72A3-9057-DD71BB21B09D}"/>
              </a:ext>
            </a:extLst>
          </p:cNvPr>
          <p:cNvPicPr>
            <a:picLocks noChangeAspect="1"/>
          </p:cNvPicPr>
          <p:nvPr/>
        </p:nvPicPr>
        <p:blipFill>
          <a:blip r:embed="rId9"/>
          <a:stretch>
            <a:fillRect/>
          </a:stretch>
        </p:blipFill>
        <p:spPr>
          <a:xfrm>
            <a:off x="2605451" y="3006636"/>
            <a:ext cx="2638793" cy="1095528"/>
          </a:xfrm>
          <a:prstGeom prst="rect">
            <a:avLst/>
          </a:prstGeom>
          <a:ln w="76200">
            <a:solidFill>
              <a:srgbClr val="F4FAEB"/>
            </a:solidFill>
          </a:ln>
        </p:spPr>
      </p:pic>
      <p:cxnSp>
        <p:nvCxnSpPr>
          <p:cNvPr id="10" name="Connettore 2 9">
            <a:extLst>
              <a:ext uri="{FF2B5EF4-FFF2-40B4-BE49-F238E27FC236}">
                <a16:creationId xmlns:a16="http://schemas.microsoft.com/office/drawing/2014/main" id="{F7EEF4CD-E966-DCD9-0AB8-A75E4738636D}"/>
              </a:ext>
            </a:extLst>
          </p:cNvPr>
          <p:cNvCxnSpPr>
            <a:cxnSpLocks/>
          </p:cNvCxnSpPr>
          <p:nvPr/>
        </p:nvCxnSpPr>
        <p:spPr>
          <a:xfrm flipV="1">
            <a:off x="5424055" y="3678382"/>
            <a:ext cx="2834421" cy="476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8DE55733-ECCF-D108-A36F-2E02EC9E17D2}"/>
              </a:ext>
            </a:extLst>
          </p:cNvPr>
          <p:cNvSpPr/>
          <p:nvPr/>
        </p:nvSpPr>
        <p:spPr>
          <a:xfrm>
            <a:off x="2434922" y="3006636"/>
            <a:ext cx="2804187" cy="1178463"/>
          </a:xfrm>
          <a:prstGeom prst="rect">
            <a:avLst/>
          </a:prstGeom>
          <a:noFill/>
          <a:ln>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451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9C18-4798-4FA7-A159-8DAB75BADA68}"/>
            </a:ext>
          </a:extLst>
        </p:cNvPr>
        <p:cNvGrpSpPr/>
        <p:nvPr/>
      </p:nvGrpSpPr>
      <p:grpSpPr>
        <a:xfrm>
          <a:off x="0" y="0"/>
          <a:ext cx="0" cy="0"/>
          <a:chOff x="0" y="0"/>
          <a:chExt cx="0" cy="0"/>
        </a:xfrm>
      </p:grpSpPr>
      <p:pic>
        <p:nvPicPr>
          <p:cNvPr id="5" name="Immagine 4" descr="Immagine che contiene testo, diagramma, Diagramma, linea&#10;&#10;Descrizione generata automaticamente">
            <a:extLst>
              <a:ext uri="{FF2B5EF4-FFF2-40B4-BE49-F238E27FC236}">
                <a16:creationId xmlns:a16="http://schemas.microsoft.com/office/drawing/2014/main" id="{BA99CB66-6175-1A31-96E8-AD05D03CD81C}"/>
              </a:ext>
            </a:extLst>
          </p:cNvPr>
          <p:cNvPicPr>
            <a:picLocks noChangeAspect="1"/>
          </p:cNvPicPr>
          <p:nvPr/>
        </p:nvPicPr>
        <p:blipFill>
          <a:blip r:embed="rId2">
            <a:extLst>
              <a:ext uri="{28A0092B-C50C-407E-A947-70E740481C1C}">
                <a14:useLocalDpi xmlns:a14="http://schemas.microsoft.com/office/drawing/2010/main" val="0"/>
              </a:ext>
            </a:extLst>
          </a:blip>
          <a:srcRect l="7194" t="6364" r="7931" b="1230"/>
          <a:stretch/>
        </p:blipFill>
        <p:spPr>
          <a:xfrm>
            <a:off x="3999321" y="1316966"/>
            <a:ext cx="8014710" cy="554103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D5719571-3BCA-50ED-FCFF-823AF40FBCF3}"/>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CDEC1E2-40CB-560A-2467-140CAEBA54E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4" name="Immagine 13">
            <a:extLst>
              <a:ext uri="{FF2B5EF4-FFF2-40B4-BE49-F238E27FC236}">
                <a16:creationId xmlns:a16="http://schemas.microsoft.com/office/drawing/2014/main" id="{56D0E99D-8028-4F87-329A-7DA67C6A26F8}"/>
              </a:ext>
            </a:extLst>
          </p:cNvPr>
          <p:cNvPicPr>
            <a:picLocks noChangeAspect="1"/>
          </p:cNvPicPr>
          <p:nvPr/>
        </p:nvPicPr>
        <p:blipFill>
          <a:blip r:embed="rId5"/>
          <a:stretch>
            <a:fillRect/>
          </a:stretch>
        </p:blipFill>
        <p:spPr>
          <a:xfrm>
            <a:off x="647510" y="2378746"/>
            <a:ext cx="2038635" cy="352474"/>
          </a:xfrm>
          <a:prstGeom prst="rect">
            <a:avLst/>
          </a:prstGeom>
        </p:spPr>
      </p:pic>
      <p:cxnSp>
        <p:nvCxnSpPr>
          <p:cNvPr id="17" name="Connettore 2 16">
            <a:extLst>
              <a:ext uri="{FF2B5EF4-FFF2-40B4-BE49-F238E27FC236}">
                <a16:creationId xmlns:a16="http://schemas.microsoft.com/office/drawing/2014/main" id="{C83C0DA4-A32C-F95C-1C30-AA1BDCE488BA}"/>
              </a:ext>
            </a:extLst>
          </p:cNvPr>
          <p:cNvCxnSpPr>
            <a:cxnSpLocks/>
          </p:cNvCxnSpPr>
          <p:nvPr/>
        </p:nvCxnSpPr>
        <p:spPr>
          <a:xfrm flipV="1">
            <a:off x="4076989" y="5148001"/>
            <a:ext cx="5060373" cy="948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85403599-B7CB-28F5-B3D3-A9C59DD2BE5E}"/>
              </a:ext>
            </a:extLst>
          </p:cNvPr>
          <p:cNvCxnSpPr>
            <a:cxnSpLocks/>
          </p:cNvCxnSpPr>
          <p:nvPr/>
        </p:nvCxnSpPr>
        <p:spPr>
          <a:xfrm>
            <a:off x="2686145" y="2690451"/>
            <a:ext cx="2940170" cy="81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440D4994-4944-4ADF-DF5D-5CF3741F0B44}"/>
              </a:ext>
            </a:extLst>
          </p:cNvPr>
          <p:cNvPicPr>
            <a:picLocks noChangeAspect="1"/>
          </p:cNvPicPr>
          <p:nvPr/>
        </p:nvPicPr>
        <p:blipFill>
          <a:blip r:embed="rId6"/>
          <a:stretch>
            <a:fillRect/>
          </a:stretch>
        </p:blipFill>
        <p:spPr>
          <a:xfrm>
            <a:off x="569842" y="5943895"/>
            <a:ext cx="3429479" cy="304843"/>
          </a:xfrm>
          <a:prstGeom prst="rect">
            <a:avLst/>
          </a:prstGeom>
        </p:spPr>
      </p:pic>
      <p:cxnSp>
        <p:nvCxnSpPr>
          <p:cNvPr id="11" name="Connettore 2 10">
            <a:extLst>
              <a:ext uri="{FF2B5EF4-FFF2-40B4-BE49-F238E27FC236}">
                <a16:creationId xmlns:a16="http://schemas.microsoft.com/office/drawing/2014/main" id="{4FA3023B-C3FF-13E2-4BFD-BD9E8878317E}"/>
              </a:ext>
            </a:extLst>
          </p:cNvPr>
          <p:cNvCxnSpPr>
            <a:cxnSpLocks/>
          </p:cNvCxnSpPr>
          <p:nvPr/>
        </p:nvCxnSpPr>
        <p:spPr>
          <a:xfrm flipV="1">
            <a:off x="8174588" y="4291445"/>
            <a:ext cx="117357" cy="997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6CFFB75-F457-D21B-5260-1E3A561D4460}"/>
              </a:ext>
            </a:extLst>
          </p:cNvPr>
          <p:cNvCxnSpPr>
            <a:cxnSpLocks/>
          </p:cNvCxnSpPr>
          <p:nvPr/>
        </p:nvCxnSpPr>
        <p:spPr>
          <a:xfrm>
            <a:off x="5176861" y="2731220"/>
            <a:ext cx="596000" cy="1950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840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C549-9452-B525-3061-DDFFF3195BB8}"/>
            </a:ext>
          </a:extLst>
        </p:cNvPr>
        <p:cNvGrpSpPr/>
        <p:nvPr/>
      </p:nvGrpSpPr>
      <p:grpSpPr>
        <a:xfrm>
          <a:off x="0" y="0"/>
          <a:ext cx="0" cy="0"/>
          <a:chOff x="0" y="0"/>
          <a:chExt cx="0" cy="0"/>
        </a:xfrm>
      </p:grpSpPr>
      <p:pic>
        <p:nvPicPr>
          <p:cNvPr id="19" name="Immagine 18" descr="Immagine che contiene diagramma, Diagramma, linea&#10;&#10;Descrizione generata automaticamente">
            <a:extLst>
              <a:ext uri="{FF2B5EF4-FFF2-40B4-BE49-F238E27FC236}">
                <a16:creationId xmlns:a16="http://schemas.microsoft.com/office/drawing/2014/main" id="{20FAAAAD-78D3-C263-21D1-BB58D041006A}"/>
              </a:ext>
            </a:extLst>
          </p:cNvPr>
          <p:cNvPicPr>
            <a:picLocks noChangeAspect="1"/>
          </p:cNvPicPr>
          <p:nvPr/>
        </p:nvPicPr>
        <p:blipFill>
          <a:blip r:embed="rId3">
            <a:extLst>
              <a:ext uri="{28A0092B-C50C-407E-A947-70E740481C1C}">
                <a14:useLocalDpi xmlns:a14="http://schemas.microsoft.com/office/drawing/2010/main" val="0"/>
              </a:ext>
            </a:extLst>
          </a:blip>
          <a:srcRect l="5374" t="6402" r="7807" b="408"/>
          <a:stretch/>
        </p:blipFill>
        <p:spPr>
          <a:xfrm>
            <a:off x="-9762" y="1771584"/>
            <a:ext cx="5929435" cy="4243037"/>
          </a:xfrm>
          <a:prstGeom prst="rect">
            <a:avLst/>
          </a:prstGeom>
        </p:spPr>
      </p:pic>
      <p:pic>
        <p:nvPicPr>
          <p:cNvPr id="4" name="Immagine 3" descr="Immagine che contiene testo, diagramma, Diagramma, linea&#10;&#10;Descrizione generata automaticamente">
            <a:extLst>
              <a:ext uri="{FF2B5EF4-FFF2-40B4-BE49-F238E27FC236}">
                <a16:creationId xmlns:a16="http://schemas.microsoft.com/office/drawing/2014/main" id="{D9D09F3A-0F37-8E92-F584-4C23F6AA3FE9}"/>
              </a:ext>
            </a:extLst>
          </p:cNvPr>
          <p:cNvPicPr>
            <a:picLocks noChangeAspect="1"/>
          </p:cNvPicPr>
          <p:nvPr/>
        </p:nvPicPr>
        <p:blipFill>
          <a:blip r:embed="rId4">
            <a:extLst>
              <a:ext uri="{28A0092B-C50C-407E-A947-70E740481C1C}">
                <a14:useLocalDpi xmlns:a14="http://schemas.microsoft.com/office/drawing/2010/main" val="0"/>
              </a:ext>
            </a:extLst>
          </a:blip>
          <a:srcRect l="5709" t="5863" r="8078" b="1667"/>
          <a:stretch/>
        </p:blipFill>
        <p:spPr>
          <a:xfrm>
            <a:off x="5929435" y="1647814"/>
            <a:ext cx="6262565" cy="45046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1A612795-6BB0-91DE-188A-874A4F670903}"/>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08452D6C-2C8F-A5DA-9998-82E49530384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27" name="Immagine 26">
            <a:extLst>
              <a:ext uri="{FF2B5EF4-FFF2-40B4-BE49-F238E27FC236}">
                <a16:creationId xmlns:a16="http://schemas.microsoft.com/office/drawing/2014/main" id="{C559089D-8754-5893-A0E4-67D20347A161}"/>
              </a:ext>
            </a:extLst>
          </p:cNvPr>
          <p:cNvPicPr>
            <a:picLocks noChangeAspect="1"/>
          </p:cNvPicPr>
          <p:nvPr/>
        </p:nvPicPr>
        <p:blipFill>
          <a:blip r:embed="rId7"/>
          <a:stretch>
            <a:fillRect/>
          </a:stretch>
        </p:blipFill>
        <p:spPr>
          <a:xfrm>
            <a:off x="4075679" y="6302201"/>
            <a:ext cx="3429479" cy="304843"/>
          </a:xfrm>
          <a:prstGeom prst="rect">
            <a:avLst/>
          </a:prstGeom>
        </p:spPr>
      </p:pic>
      <p:cxnSp>
        <p:nvCxnSpPr>
          <p:cNvPr id="9" name="Connettore 2 8">
            <a:extLst>
              <a:ext uri="{FF2B5EF4-FFF2-40B4-BE49-F238E27FC236}">
                <a16:creationId xmlns:a16="http://schemas.microsoft.com/office/drawing/2014/main" id="{F230E68C-8F35-E752-1288-0A36E224899B}"/>
              </a:ext>
            </a:extLst>
          </p:cNvPr>
          <p:cNvCxnSpPr>
            <a:cxnSpLocks/>
          </p:cNvCxnSpPr>
          <p:nvPr/>
        </p:nvCxnSpPr>
        <p:spPr>
          <a:xfrm flipH="1">
            <a:off x="7767020" y="1932709"/>
            <a:ext cx="1580844" cy="4447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18A5341-953C-03BD-8DD4-EBC23D91BDED}"/>
              </a:ext>
            </a:extLst>
          </p:cNvPr>
          <p:cNvCxnSpPr>
            <a:cxnSpLocks/>
          </p:cNvCxnSpPr>
          <p:nvPr/>
        </p:nvCxnSpPr>
        <p:spPr>
          <a:xfrm flipH="1">
            <a:off x="7128164" y="2961409"/>
            <a:ext cx="307936" cy="1537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9F7EB437-91F3-D9F5-69CF-1F41F97ACF42}"/>
              </a:ext>
            </a:extLst>
          </p:cNvPr>
          <p:cNvSpPr/>
          <p:nvPr/>
        </p:nvSpPr>
        <p:spPr>
          <a:xfrm>
            <a:off x="2844137" y="1847869"/>
            <a:ext cx="512128" cy="6200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409DC01D-386D-7198-702B-1D51CC1E75E5}"/>
              </a:ext>
            </a:extLst>
          </p:cNvPr>
          <p:cNvCxnSpPr>
            <a:cxnSpLocks/>
          </p:cNvCxnSpPr>
          <p:nvPr/>
        </p:nvCxnSpPr>
        <p:spPr>
          <a:xfrm flipV="1">
            <a:off x="8126426" y="4818913"/>
            <a:ext cx="1544048" cy="391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14F5E88F-AF14-E6FF-673C-33D692E45D5B}"/>
              </a:ext>
            </a:extLst>
          </p:cNvPr>
          <p:cNvCxnSpPr>
            <a:cxnSpLocks/>
          </p:cNvCxnSpPr>
          <p:nvPr/>
        </p:nvCxnSpPr>
        <p:spPr>
          <a:xfrm>
            <a:off x="3753069" y="5086416"/>
            <a:ext cx="579940" cy="1215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64E8A62E-B02D-CFB0-2ACA-060C03430ACE}"/>
              </a:ext>
            </a:extLst>
          </p:cNvPr>
          <p:cNvCxnSpPr>
            <a:cxnSpLocks/>
          </p:cNvCxnSpPr>
          <p:nvPr/>
        </p:nvCxnSpPr>
        <p:spPr>
          <a:xfrm>
            <a:off x="3183572" y="2467905"/>
            <a:ext cx="0" cy="1262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e 36">
            <a:extLst>
              <a:ext uri="{FF2B5EF4-FFF2-40B4-BE49-F238E27FC236}">
                <a16:creationId xmlns:a16="http://schemas.microsoft.com/office/drawing/2014/main" id="{0A144D18-84AA-FECD-BB65-2980FCB0DAE6}"/>
              </a:ext>
            </a:extLst>
          </p:cNvPr>
          <p:cNvSpPr/>
          <p:nvPr/>
        </p:nvSpPr>
        <p:spPr>
          <a:xfrm>
            <a:off x="6909627" y="4651664"/>
            <a:ext cx="678873" cy="117430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23060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0588E0AF-F088-653C-C3DB-72B870667648}"/>
              </a:ext>
            </a:extLst>
          </p:cNvPr>
          <p:cNvSpPr>
            <a:spLocks noGrp="1"/>
          </p:cNvSpPr>
          <p:nvPr>
            <p:ph type="title"/>
          </p:nvPr>
        </p:nvSpPr>
        <p:spPr>
          <a:xfrm>
            <a:off x="227806" y="3429000"/>
            <a:ext cx="11736387" cy="1189038"/>
          </a:xfrm>
        </p:spPr>
        <p:txBody>
          <a:bodyPr>
            <a:normAutofit/>
          </a:bodyPr>
          <a:lstStyle/>
          <a:p>
            <a:pPr algn="ctr"/>
            <a:r>
              <a:rPr lang="it-IT" sz="3200" dirty="0"/>
              <a:t>REGULATION</a:t>
            </a:r>
            <a:endParaRPr lang="it-IT" sz="3200" b="0" dirty="0"/>
          </a:p>
        </p:txBody>
      </p:sp>
    </p:spTree>
    <p:extLst>
      <p:ext uri="{BB962C8B-B14F-4D97-AF65-F5344CB8AC3E}">
        <p14:creationId xmlns:p14="http://schemas.microsoft.com/office/powerpoint/2010/main" val="938110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0399-CE7D-631D-2D36-29929F99D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AC674D-BCBC-0E30-0B77-BDCDD3C70A8B}"/>
              </a:ext>
            </a:extLst>
          </p:cNvPr>
          <p:cNvSpPr>
            <a:spLocks noGrp="1"/>
          </p:cNvSpPr>
          <p:nvPr>
            <p:ph type="title"/>
          </p:nvPr>
        </p:nvSpPr>
        <p:spPr/>
        <p:txBody>
          <a:bodyPr/>
          <a:lstStyle/>
          <a:p>
            <a:r>
              <a:rPr lang="it-IT" dirty="0"/>
              <a:t>Framework: </a:t>
            </a:r>
            <a:r>
              <a:rPr lang="it-IT" dirty="0" err="1"/>
              <a:t>unicycle</a:t>
            </a:r>
            <a:endParaRPr lang="it-IT" dirty="0"/>
          </a:p>
        </p:txBody>
      </p:sp>
      <p:pic>
        <p:nvPicPr>
          <p:cNvPr id="4" name="Picture 2" descr="Universita' di Padova DEI (Dip Ingegneria Informazione) Accesso PaperCut">
            <a:extLst>
              <a:ext uri="{FF2B5EF4-FFF2-40B4-BE49-F238E27FC236}">
                <a16:creationId xmlns:a16="http://schemas.microsoft.com/office/drawing/2014/main" id="{A5AF6C12-5CF7-A73C-5545-1BA99DE8CDA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olo isoscele 4">
            <a:extLst>
              <a:ext uri="{FF2B5EF4-FFF2-40B4-BE49-F238E27FC236}">
                <a16:creationId xmlns:a16="http://schemas.microsoft.com/office/drawing/2014/main" id="{2ECBB66A-89B7-4EB9-E907-B7BEC9AC95FC}"/>
              </a:ext>
            </a:extLst>
          </p:cNvPr>
          <p:cNvSpPr/>
          <p:nvPr/>
        </p:nvSpPr>
        <p:spPr>
          <a:xfrm rot="3481053">
            <a:off x="8814709" y="1854567"/>
            <a:ext cx="504964" cy="82544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cxnSp>
        <p:nvCxnSpPr>
          <p:cNvPr id="10" name="Connettore 2 9">
            <a:extLst>
              <a:ext uri="{FF2B5EF4-FFF2-40B4-BE49-F238E27FC236}">
                <a16:creationId xmlns:a16="http://schemas.microsoft.com/office/drawing/2014/main" id="{CCA8B911-1AAD-DB33-4D3A-3A59BE9317B2}"/>
              </a:ext>
            </a:extLst>
          </p:cNvPr>
          <p:cNvCxnSpPr/>
          <p:nvPr/>
        </p:nvCxnSpPr>
        <p:spPr>
          <a:xfrm flipV="1">
            <a:off x="8262257" y="1341929"/>
            <a:ext cx="0" cy="1716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ttore 2 10">
            <a:extLst>
              <a:ext uri="{FF2B5EF4-FFF2-40B4-BE49-F238E27FC236}">
                <a16:creationId xmlns:a16="http://schemas.microsoft.com/office/drawing/2014/main" id="{403C5B14-4719-D32F-8486-DEA015005210}"/>
              </a:ext>
            </a:extLst>
          </p:cNvPr>
          <p:cNvCxnSpPr>
            <a:cxnSpLocks/>
          </p:cNvCxnSpPr>
          <p:nvPr/>
        </p:nvCxnSpPr>
        <p:spPr>
          <a:xfrm>
            <a:off x="8262257" y="3058886"/>
            <a:ext cx="1741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diritto 13">
            <a:extLst>
              <a:ext uri="{FF2B5EF4-FFF2-40B4-BE49-F238E27FC236}">
                <a16:creationId xmlns:a16="http://schemas.microsoft.com/office/drawing/2014/main" id="{64D1E636-4E3A-63E5-E898-33AAFE5B8E55}"/>
              </a:ext>
            </a:extLst>
          </p:cNvPr>
          <p:cNvCxnSpPr>
            <a:cxnSpLocks/>
          </p:cNvCxnSpPr>
          <p:nvPr/>
        </p:nvCxnSpPr>
        <p:spPr>
          <a:xfrm flipH="1">
            <a:off x="8262257" y="2341221"/>
            <a:ext cx="11321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ttore diritto 15">
            <a:extLst>
              <a:ext uri="{FF2B5EF4-FFF2-40B4-BE49-F238E27FC236}">
                <a16:creationId xmlns:a16="http://schemas.microsoft.com/office/drawing/2014/main" id="{EB703306-9C06-7240-3734-BDABF189E1B6}"/>
              </a:ext>
            </a:extLst>
          </p:cNvPr>
          <p:cNvCxnSpPr>
            <a:cxnSpLocks/>
          </p:cNvCxnSpPr>
          <p:nvPr/>
        </p:nvCxnSpPr>
        <p:spPr>
          <a:xfrm>
            <a:off x="8904514" y="2342013"/>
            <a:ext cx="0" cy="7168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7F6CD664-4375-8767-DC06-CC079FA00390}"/>
              </a:ext>
            </a:extLst>
          </p:cNvPr>
          <p:cNvSpPr txBox="1"/>
          <p:nvPr/>
        </p:nvSpPr>
        <p:spPr>
          <a:xfrm>
            <a:off x="7936901" y="2157348"/>
            <a:ext cx="246142" cy="369332"/>
          </a:xfrm>
          <a:prstGeom prst="rect">
            <a:avLst/>
          </a:prstGeom>
          <a:noFill/>
        </p:spPr>
        <p:txBody>
          <a:bodyPr wrap="square" rtlCol="0">
            <a:spAutoFit/>
          </a:bodyPr>
          <a:lstStyle/>
          <a:p>
            <a:r>
              <a:rPr lang="it-IT" dirty="0"/>
              <a:t>y</a:t>
            </a:r>
          </a:p>
        </p:txBody>
      </p:sp>
      <p:sp>
        <p:nvSpPr>
          <p:cNvPr id="20" name="CasellaDiTesto 19">
            <a:extLst>
              <a:ext uri="{FF2B5EF4-FFF2-40B4-BE49-F238E27FC236}">
                <a16:creationId xmlns:a16="http://schemas.microsoft.com/office/drawing/2014/main" id="{D4AB1D3D-34EF-B483-5EF4-BF71BDBCD21B}"/>
              </a:ext>
            </a:extLst>
          </p:cNvPr>
          <p:cNvSpPr txBox="1"/>
          <p:nvPr/>
        </p:nvSpPr>
        <p:spPr>
          <a:xfrm>
            <a:off x="8760323" y="3058886"/>
            <a:ext cx="246142" cy="369332"/>
          </a:xfrm>
          <a:prstGeom prst="rect">
            <a:avLst/>
          </a:prstGeom>
          <a:noFill/>
        </p:spPr>
        <p:txBody>
          <a:bodyPr wrap="square" rtlCol="0">
            <a:spAutoFit/>
          </a:bodyPr>
          <a:lstStyle/>
          <a:p>
            <a:r>
              <a:rPr lang="it-IT" dirty="0"/>
              <a:t>x</a:t>
            </a:r>
          </a:p>
        </p:txBody>
      </p:sp>
      <p:cxnSp>
        <p:nvCxnSpPr>
          <p:cNvPr id="23" name="Connettore diritto 22">
            <a:extLst>
              <a:ext uri="{FF2B5EF4-FFF2-40B4-BE49-F238E27FC236}">
                <a16:creationId xmlns:a16="http://schemas.microsoft.com/office/drawing/2014/main" id="{B911FD0A-7148-AF81-BA1B-EA0C8B952483}"/>
              </a:ext>
            </a:extLst>
          </p:cNvPr>
          <p:cNvCxnSpPr>
            <a:cxnSpLocks/>
          </p:cNvCxnSpPr>
          <p:nvPr/>
        </p:nvCxnSpPr>
        <p:spPr>
          <a:xfrm flipH="1">
            <a:off x="8904514" y="1747221"/>
            <a:ext cx="979715" cy="594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Arco 25">
            <a:extLst>
              <a:ext uri="{FF2B5EF4-FFF2-40B4-BE49-F238E27FC236}">
                <a16:creationId xmlns:a16="http://schemas.microsoft.com/office/drawing/2014/main" id="{6B8F4A93-C110-18AD-2FB7-80DE5D8213E5}"/>
              </a:ext>
            </a:extLst>
          </p:cNvPr>
          <p:cNvSpPr/>
          <p:nvPr/>
        </p:nvSpPr>
        <p:spPr>
          <a:xfrm rot="3251058">
            <a:off x="9007607" y="2079043"/>
            <a:ext cx="315068" cy="242729"/>
          </a:xfrm>
          <a:prstGeom prst="arc">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27" name="CasellaDiTesto 26">
            <a:extLst>
              <a:ext uri="{FF2B5EF4-FFF2-40B4-BE49-F238E27FC236}">
                <a16:creationId xmlns:a16="http://schemas.microsoft.com/office/drawing/2014/main" id="{114C15C5-8D8E-4B3F-B603-08D118938451}"/>
              </a:ext>
            </a:extLst>
          </p:cNvPr>
          <p:cNvSpPr txBox="1"/>
          <p:nvPr/>
        </p:nvSpPr>
        <p:spPr>
          <a:xfrm>
            <a:off x="9282084" y="2019196"/>
            <a:ext cx="381202" cy="369332"/>
          </a:xfrm>
          <a:prstGeom prst="rect">
            <a:avLst/>
          </a:prstGeom>
          <a:noFill/>
        </p:spPr>
        <p:txBody>
          <a:bodyPr wrap="square" rtlCol="0">
            <a:spAutoFit/>
          </a:bodyPr>
          <a:lstStyle/>
          <a:p>
            <a:r>
              <a:rPr lang="el-GR" dirty="0"/>
              <a:t>θ</a:t>
            </a:r>
            <a:endParaRPr lang="it-IT" dirty="0"/>
          </a:p>
        </p:txBody>
      </p:sp>
      <p:pic>
        <p:nvPicPr>
          <p:cNvPr id="29" name="Immagine 28">
            <a:extLst>
              <a:ext uri="{FF2B5EF4-FFF2-40B4-BE49-F238E27FC236}">
                <a16:creationId xmlns:a16="http://schemas.microsoft.com/office/drawing/2014/main" id="{BE6F2906-9342-9F04-A13B-AB509F3598E5}"/>
              </a:ext>
            </a:extLst>
          </p:cNvPr>
          <p:cNvPicPr>
            <a:picLocks noChangeAspect="1"/>
          </p:cNvPicPr>
          <p:nvPr/>
        </p:nvPicPr>
        <p:blipFill>
          <a:blip r:embed="rId4"/>
          <a:stretch>
            <a:fillRect/>
          </a:stretch>
        </p:blipFill>
        <p:spPr>
          <a:xfrm>
            <a:off x="478798" y="3038737"/>
            <a:ext cx="6932147" cy="3819263"/>
          </a:xfrm>
          <a:prstGeom prst="rect">
            <a:avLst/>
          </a:prstGeom>
        </p:spPr>
      </p:pic>
      <p:pic>
        <p:nvPicPr>
          <p:cNvPr id="7" name="Picture 6">
            <a:extLst>
              <a:ext uri="{FF2B5EF4-FFF2-40B4-BE49-F238E27FC236}">
                <a16:creationId xmlns:a16="http://schemas.microsoft.com/office/drawing/2014/main" id="{489E517F-7526-C1CF-B16F-AF1ED4C9D651}"/>
              </a:ext>
            </a:extLst>
          </p:cNvPr>
          <p:cNvPicPr>
            <a:picLocks noChangeAspect="1"/>
          </p:cNvPicPr>
          <p:nvPr/>
        </p:nvPicPr>
        <p:blipFill>
          <a:blip r:embed="rId5"/>
          <a:stretch>
            <a:fillRect/>
          </a:stretch>
        </p:blipFill>
        <p:spPr>
          <a:xfrm>
            <a:off x="463162" y="2203687"/>
            <a:ext cx="6827256" cy="568938"/>
          </a:xfrm>
          <a:prstGeom prst="rect">
            <a:avLst/>
          </a:prstGeom>
        </p:spPr>
      </p:pic>
    </p:spTree>
    <p:extLst>
      <p:ext uri="{BB962C8B-B14F-4D97-AF65-F5344CB8AC3E}">
        <p14:creationId xmlns:p14="http://schemas.microsoft.com/office/powerpoint/2010/main" val="373045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D7437-C486-E564-C8DF-470CC9161213}"/>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2953D4-FE61-D01F-EA0A-19DCE5D11B2F}"/>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DD8BF2DD-E63A-4B77-4378-EB5E5E32FAF1}"/>
              </a:ext>
            </a:extLst>
          </p:cNvPr>
          <p:cNvSpPr>
            <a:spLocks noGrp="1"/>
          </p:cNvSpPr>
          <p:nvPr>
            <p:ph type="title"/>
          </p:nvPr>
        </p:nvSpPr>
        <p:spPr>
          <a:xfrm>
            <a:off x="456000" y="899221"/>
            <a:ext cx="11736000" cy="1188000"/>
          </a:xfrm>
        </p:spPr>
        <p:txBody>
          <a:bodyPr>
            <a:normAutofit/>
          </a:bodyPr>
          <a:lstStyle/>
          <a:p>
            <a:pPr algn="ctr"/>
            <a:r>
              <a:rPr lang="it-IT" sz="2400" dirty="0" err="1"/>
              <a:t>Cartesian</a:t>
            </a:r>
            <a:r>
              <a:rPr lang="it-IT" sz="2400" dirty="0"/>
              <a:t> </a:t>
            </a:r>
            <a:r>
              <a:rPr lang="it-IT" sz="2400" dirty="0" err="1"/>
              <a:t>regulation</a:t>
            </a:r>
            <a:endParaRPr lang="it-IT" sz="2400" dirty="0"/>
          </a:p>
        </p:txBody>
      </p:sp>
      <p:pic>
        <p:nvPicPr>
          <p:cNvPr id="12" name="Immagine 11">
            <a:extLst>
              <a:ext uri="{FF2B5EF4-FFF2-40B4-BE49-F238E27FC236}">
                <a16:creationId xmlns:a16="http://schemas.microsoft.com/office/drawing/2014/main" id="{97EA348F-FDA5-5A0F-B10A-3EF1FD5ACC1E}"/>
              </a:ext>
            </a:extLst>
          </p:cNvPr>
          <p:cNvPicPr>
            <a:picLocks noChangeAspect="1"/>
          </p:cNvPicPr>
          <p:nvPr/>
        </p:nvPicPr>
        <p:blipFill>
          <a:blip r:embed="rId5"/>
          <a:stretch>
            <a:fillRect/>
          </a:stretch>
        </p:blipFill>
        <p:spPr>
          <a:xfrm>
            <a:off x="165452" y="4747934"/>
            <a:ext cx="4308225" cy="283556"/>
          </a:xfrm>
          <a:prstGeom prst="rect">
            <a:avLst/>
          </a:prstGeom>
        </p:spPr>
      </p:pic>
      <p:pic>
        <p:nvPicPr>
          <p:cNvPr id="14" name="Immagine 13">
            <a:extLst>
              <a:ext uri="{FF2B5EF4-FFF2-40B4-BE49-F238E27FC236}">
                <a16:creationId xmlns:a16="http://schemas.microsoft.com/office/drawing/2014/main" id="{FFE7DD4F-F218-57FD-BA18-6CDC9848CE94}"/>
              </a:ext>
            </a:extLst>
          </p:cNvPr>
          <p:cNvPicPr>
            <a:picLocks noChangeAspect="1"/>
          </p:cNvPicPr>
          <p:nvPr/>
        </p:nvPicPr>
        <p:blipFill>
          <a:blip r:embed="rId6"/>
          <a:stretch>
            <a:fillRect/>
          </a:stretch>
        </p:blipFill>
        <p:spPr>
          <a:xfrm>
            <a:off x="6680784" y="4747934"/>
            <a:ext cx="1037541" cy="547364"/>
          </a:xfrm>
          <a:prstGeom prst="rect">
            <a:avLst/>
          </a:prstGeom>
        </p:spPr>
      </p:pic>
      <p:pic>
        <p:nvPicPr>
          <p:cNvPr id="18" name="Immagine 17">
            <a:extLst>
              <a:ext uri="{FF2B5EF4-FFF2-40B4-BE49-F238E27FC236}">
                <a16:creationId xmlns:a16="http://schemas.microsoft.com/office/drawing/2014/main" id="{834C290C-71CA-38F2-A427-A8D439BF8654}"/>
              </a:ext>
            </a:extLst>
          </p:cNvPr>
          <p:cNvPicPr>
            <a:picLocks noChangeAspect="1"/>
          </p:cNvPicPr>
          <p:nvPr/>
        </p:nvPicPr>
        <p:blipFill>
          <a:blip r:embed="rId7"/>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02AB11B3-941C-4383-E553-B1F50DC46C05}"/>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magine 24">
            <a:extLst>
              <a:ext uri="{FF2B5EF4-FFF2-40B4-BE49-F238E27FC236}">
                <a16:creationId xmlns:a16="http://schemas.microsoft.com/office/drawing/2014/main" id="{72B7DA6D-21F8-C868-102A-2EE469DA4EBA}"/>
              </a:ext>
            </a:extLst>
          </p:cNvPr>
          <p:cNvPicPr>
            <a:picLocks noChangeAspect="1"/>
          </p:cNvPicPr>
          <p:nvPr/>
        </p:nvPicPr>
        <p:blipFill>
          <a:blip r:embed="rId8"/>
          <a:stretch>
            <a:fillRect/>
          </a:stretch>
        </p:blipFill>
        <p:spPr>
          <a:xfrm>
            <a:off x="0" y="2047744"/>
            <a:ext cx="12192000" cy="2762512"/>
          </a:xfrm>
          <a:prstGeom prst="rect">
            <a:avLst/>
          </a:prstGeom>
        </p:spPr>
      </p:pic>
    </p:spTree>
    <p:extLst>
      <p:ext uri="{BB962C8B-B14F-4D97-AF65-F5344CB8AC3E}">
        <p14:creationId xmlns:p14="http://schemas.microsoft.com/office/powerpoint/2010/main" val="2670027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76EC-2B18-FBCB-5D5D-A823A9D7466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48601711-B436-4078-B564-78E2E4382BAA}"/>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37258AB-5D15-82D3-83FA-3A78F2736D4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E43C03FB-48B4-8DAF-E4A7-69A76B6FB8E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6670D63-C23A-13AA-C3D2-01E8562CB4D7}"/>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1237BD53-700D-E08C-EA58-07C964F782D3}"/>
              </a:ext>
            </a:extLst>
          </p:cNvPr>
          <p:cNvPicPr>
            <a:picLocks noChangeAspect="1"/>
          </p:cNvPicPr>
          <p:nvPr/>
        </p:nvPicPr>
        <p:blipFill>
          <a:blip r:embed="rId5"/>
          <a:srcRect l="25645" t="6454" r="54839" b="37818"/>
          <a:stretch/>
        </p:blipFill>
        <p:spPr>
          <a:xfrm>
            <a:off x="8233835" y="1561786"/>
            <a:ext cx="2379407" cy="1539475"/>
          </a:xfrm>
          <a:prstGeom prst="rect">
            <a:avLst/>
          </a:prstGeom>
        </p:spPr>
      </p:pic>
      <p:pic>
        <p:nvPicPr>
          <p:cNvPr id="10" name="Immagine 9">
            <a:extLst>
              <a:ext uri="{FF2B5EF4-FFF2-40B4-BE49-F238E27FC236}">
                <a16:creationId xmlns:a16="http://schemas.microsoft.com/office/drawing/2014/main" id="{B0597AB3-0EEA-AE74-6355-6EB426E671D6}"/>
              </a:ext>
            </a:extLst>
          </p:cNvPr>
          <p:cNvPicPr>
            <a:picLocks noChangeAspect="1"/>
          </p:cNvPicPr>
          <p:nvPr/>
        </p:nvPicPr>
        <p:blipFill>
          <a:blip r:embed="rId6"/>
          <a:stretch>
            <a:fillRect/>
          </a:stretch>
        </p:blipFill>
        <p:spPr>
          <a:xfrm>
            <a:off x="2180145" y="1717076"/>
            <a:ext cx="3705742" cy="1228896"/>
          </a:xfrm>
          <a:prstGeom prst="rect">
            <a:avLst/>
          </a:prstGeom>
        </p:spPr>
      </p:pic>
      <p:pic>
        <p:nvPicPr>
          <p:cNvPr id="13" name="Immagine 12">
            <a:extLst>
              <a:ext uri="{FF2B5EF4-FFF2-40B4-BE49-F238E27FC236}">
                <a16:creationId xmlns:a16="http://schemas.microsoft.com/office/drawing/2014/main" id="{37A299E2-F327-033E-CC15-16401A2B281D}"/>
              </a:ext>
            </a:extLst>
          </p:cNvPr>
          <p:cNvPicPr>
            <a:picLocks noChangeAspect="1"/>
          </p:cNvPicPr>
          <p:nvPr/>
        </p:nvPicPr>
        <p:blipFill>
          <a:blip r:embed="rId7"/>
          <a:stretch>
            <a:fillRect/>
          </a:stretch>
        </p:blipFill>
        <p:spPr>
          <a:xfrm>
            <a:off x="8340721" y="4163863"/>
            <a:ext cx="2165637" cy="547273"/>
          </a:xfrm>
          <a:prstGeom prst="rect">
            <a:avLst/>
          </a:prstGeom>
        </p:spPr>
      </p:pic>
      <p:cxnSp>
        <p:nvCxnSpPr>
          <p:cNvPr id="19" name="Connettore 2 18">
            <a:extLst>
              <a:ext uri="{FF2B5EF4-FFF2-40B4-BE49-F238E27FC236}">
                <a16:creationId xmlns:a16="http://schemas.microsoft.com/office/drawing/2014/main" id="{1C1B92DD-01DD-42C8-BAEC-BA9823723305}"/>
              </a:ext>
            </a:extLst>
          </p:cNvPr>
          <p:cNvCxnSpPr>
            <a:cxnSpLocks/>
          </p:cNvCxnSpPr>
          <p:nvPr/>
        </p:nvCxnSpPr>
        <p:spPr>
          <a:xfrm flipH="1" flipV="1">
            <a:off x="5564728" y="2751753"/>
            <a:ext cx="2633699" cy="159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6C90C9D-082C-E173-90F0-3B7A213169E8}"/>
              </a:ext>
            </a:extLst>
          </p:cNvPr>
          <p:cNvSpPr/>
          <p:nvPr/>
        </p:nvSpPr>
        <p:spPr>
          <a:xfrm>
            <a:off x="8648285" y="4163863"/>
            <a:ext cx="290650" cy="601680"/>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5" name="Immagine 4" descr="Immagine che contiene testo, diagramma, linea, Diagramma&#10;&#10;Descrizione generata automaticamente">
            <a:extLst>
              <a:ext uri="{FF2B5EF4-FFF2-40B4-BE49-F238E27FC236}">
                <a16:creationId xmlns:a16="http://schemas.microsoft.com/office/drawing/2014/main" id="{7CDE2F86-842A-24EA-DA75-FB61B34BC8FF}"/>
              </a:ext>
            </a:extLst>
          </p:cNvPr>
          <p:cNvPicPr>
            <a:picLocks noChangeAspect="1"/>
          </p:cNvPicPr>
          <p:nvPr/>
        </p:nvPicPr>
        <p:blipFill>
          <a:blip r:embed="rId8">
            <a:extLst>
              <a:ext uri="{28A0092B-C50C-407E-A947-70E740481C1C}">
                <a14:useLocalDpi xmlns:a14="http://schemas.microsoft.com/office/drawing/2010/main" val="0"/>
              </a:ext>
            </a:extLst>
          </a:blip>
          <a:srcRect l="5416" t="5269" r="7337" b="1683"/>
          <a:stretch/>
        </p:blipFill>
        <p:spPr>
          <a:xfrm>
            <a:off x="0" y="2940628"/>
            <a:ext cx="5114870" cy="3873473"/>
          </a:xfrm>
          <a:prstGeom prst="rect">
            <a:avLst/>
          </a:prstGeom>
        </p:spPr>
      </p:pic>
    </p:spTree>
    <p:extLst>
      <p:ext uri="{BB962C8B-B14F-4D97-AF65-F5344CB8AC3E}">
        <p14:creationId xmlns:p14="http://schemas.microsoft.com/office/powerpoint/2010/main" val="2112049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descr="Immagine che contiene testo, Diagramma, linea, diagramma&#10;&#10;Descrizione generata automaticamente">
            <a:extLst>
              <a:ext uri="{FF2B5EF4-FFF2-40B4-BE49-F238E27FC236}">
                <a16:creationId xmlns:a16="http://schemas.microsoft.com/office/drawing/2014/main" id="{E27BF21F-884C-6E2B-540A-8D20D6C03151}"/>
              </a:ext>
            </a:extLst>
          </p:cNvPr>
          <p:cNvPicPr>
            <a:picLocks noChangeAspect="1"/>
          </p:cNvPicPr>
          <p:nvPr/>
        </p:nvPicPr>
        <p:blipFill>
          <a:blip r:embed="rId5">
            <a:extLst>
              <a:ext uri="{28A0092B-C50C-407E-A947-70E740481C1C}">
                <a14:useLocalDpi xmlns:a14="http://schemas.microsoft.com/office/drawing/2010/main" val="0"/>
              </a:ext>
            </a:extLst>
          </a:blip>
          <a:srcRect l="6265" t="5330" r="7671" b="1454"/>
          <a:stretch/>
        </p:blipFill>
        <p:spPr>
          <a:xfrm>
            <a:off x="0" y="1798139"/>
            <a:ext cx="6556503" cy="4385475"/>
          </a:xfrm>
          <a:prstGeom prst="rect">
            <a:avLst/>
          </a:prstGeom>
        </p:spPr>
      </p:pic>
      <p:pic>
        <p:nvPicPr>
          <p:cNvPr id="8" name="Immagine 7" descr="Immagine che contiene testo, diagramma, linea, Diagramma&#10;&#10;Descrizione generata automaticamente">
            <a:extLst>
              <a:ext uri="{FF2B5EF4-FFF2-40B4-BE49-F238E27FC236}">
                <a16:creationId xmlns:a16="http://schemas.microsoft.com/office/drawing/2014/main" id="{17602B22-74CC-4305-1084-5A69154C646B}"/>
              </a:ext>
            </a:extLst>
          </p:cNvPr>
          <p:cNvPicPr>
            <a:picLocks noChangeAspect="1"/>
          </p:cNvPicPr>
          <p:nvPr/>
        </p:nvPicPr>
        <p:blipFill>
          <a:blip r:embed="rId6">
            <a:extLst>
              <a:ext uri="{28A0092B-C50C-407E-A947-70E740481C1C}">
                <a14:useLocalDpi xmlns:a14="http://schemas.microsoft.com/office/drawing/2010/main" val="0"/>
              </a:ext>
            </a:extLst>
          </a:blip>
          <a:srcRect l="6534" t="5452" r="7980" b="1768"/>
          <a:stretch/>
        </p:blipFill>
        <p:spPr>
          <a:xfrm>
            <a:off x="6480303" y="2379518"/>
            <a:ext cx="5659018" cy="4468091"/>
          </a:xfrm>
          <a:prstGeom prst="rect">
            <a:avLst/>
          </a:prstGeom>
        </p:spPr>
      </p:pic>
      <p:pic>
        <p:nvPicPr>
          <p:cNvPr id="16" name="Immagine 15">
            <a:extLst>
              <a:ext uri="{FF2B5EF4-FFF2-40B4-BE49-F238E27FC236}">
                <a16:creationId xmlns:a16="http://schemas.microsoft.com/office/drawing/2014/main" id="{DFE513A6-2327-577D-B046-633BC55188F9}"/>
              </a:ext>
            </a:extLst>
          </p:cNvPr>
          <p:cNvPicPr>
            <a:picLocks noChangeAspect="1"/>
          </p:cNvPicPr>
          <p:nvPr/>
        </p:nvPicPr>
        <p:blipFill>
          <a:blip r:embed="rId7"/>
          <a:stretch>
            <a:fillRect/>
          </a:stretch>
        </p:blipFill>
        <p:spPr>
          <a:xfrm>
            <a:off x="5527670" y="1374081"/>
            <a:ext cx="1905266" cy="266737"/>
          </a:xfrm>
          <a:prstGeom prst="rect">
            <a:avLst/>
          </a:prstGeom>
        </p:spPr>
      </p:pic>
      <p:cxnSp>
        <p:nvCxnSpPr>
          <p:cNvPr id="18" name="Connettore 2 17">
            <a:extLst>
              <a:ext uri="{FF2B5EF4-FFF2-40B4-BE49-F238E27FC236}">
                <a16:creationId xmlns:a16="http://schemas.microsoft.com/office/drawing/2014/main" id="{FB76A19A-71EB-1F43-7547-09865BB3D4A6}"/>
              </a:ext>
            </a:extLst>
          </p:cNvPr>
          <p:cNvCxnSpPr/>
          <p:nvPr/>
        </p:nvCxnSpPr>
        <p:spPr>
          <a:xfrm flipH="1">
            <a:off x="3813464" y="1717076"/>
            <a:ext cx="2282536" cy="3010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EDAACCFD-CEAC-32F7-60B0-FF1BA8BAC14F}"/>
              </a:ext>
            </a:extLst>
          </p:cNvPr>
          <p:cNvCxnSpPr>
            <a:cxnSpLocks/>
          </p:cNvCxnSpPr>
          <p:nvPr/>
        </p:nvCxnSpPr>
        <p:spPr>
          <a:xfrm>
            <a:off x="6885210" y="1717076"/>
            <a:ext cx="3174206" cy="3655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60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DCAE3-213A-B18A-9D3E-61929C037EC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B9F64AE-6FAF-AE95-7E64-AED047B5E3C5}"/>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FBFA34E2-CB33-28C2-1BE6-9636E2AA65C4}"/>
              </a:ext>
            </a:extLst>
          </p:cNvPr>
          <p:cNvSpPr>
            <a:spLocks noGrp="1"/>
          </p:cNvSpPr>
          <p:nvPr>
            <p:ph type="title"/>
          </p:nvPr>
        </p:nvSpPr>
        <p:spPr>
          <a:xfrm>
            <a:off x="456000" y="899221"/>
            <a:ext cx="11736000" cy="1188000"/>
          </a:xfrm>
        </p:spPr>
        <p:txBody>
          <a:bodyPr>
            <a:normAutofit/>
          </a:bodyPr>
          <a:lstStyle/>
          <a:p>
            <a:pPr algn="ctr"/>
            <a:r>
              <a:rPr lang="it-IT" sz="2400" dirty="0"/>
              <a:t>Pose </a:t>
            </a:r>
            <a:r>
              <a:rPr lang="it-IT" sz="2400" dirty="0" err="1"/>
              <a:t>regulation</a:t>
            </a:r>
            <a:endParaRPr lang="it-IT" sz="2400" dirty="0"/>
          </a:p>
        </p:txBody>
      </p:sp>
      <p:pic>
        <p:nvPicPr>
          <p:cNvPr id="18" name="Immagine 17">
            <a:extLst>
              <a:ext uri="{FF2B5EF4-FFF2-40B4-BE49-F238E27FC236}">
                <a16:creationId xmlns:a16="http://schemas.microsoft.com/office/drawing/2014/main" id="{BC7382F1-E3B5-D0E3-B819-DA8E49EC2522}"/>
              </a:ext>
            </a:extLst>
          </p:cNvPr>
          <p:cNvPicPr>
            <a:picLocks noChangeAspect="1"/>
          </p:cNvPicPr>
          <p:nvPr/>
        </p:nvPicPr>
        <p:blipFill>
          <a:blip r:embed="rId4"/>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783552FE-DAC7-2B9F-C2EE-6A034AA9647B}"/>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75C34815-6FED-FC07-A93C-17AF8298882C}"/>
              </a:ext>
            </a:extLst>
          </p:cNvPr>
          <p:cNvPicPr>
            <a:picLocks noChangeAspect="1"/>
          </p:cNvPicPr>
          <p:nvPr/>
        </p:nvPicPr>
        <p:blipFill>
          <a:blip r:embed="rId5"/>
          <a:stretch>
            <a:fillRect/>
          </a:stretch>
        </p:blipFill>
        <p:spPr>
          <a:xfrm>
            <a:off x="6813755" y="4812173"/>
            <a:ext cx="1333686" cy="581106"/>
          </a:xfrm>
          <a:prstGeom prst="rect">
            <a:avLst/>
          </a:prstGeom>
        </p:spPr>
      </p:pic>
      <p:pic>
        <p:nvPicPr>
          <p:cNvPr id="9" name="Immagine 8">
            <a:extLst>
              <a:ext uri="{FF2B5EF4-FFF2-40B4-BE49-F238E27FC236}">
                <a16:creationId xmlns:a16="http://schemas.microsoft.com/office/drawing/2014/main" id="{3C3D0078-BF6C-F641-32BD-798432D2C85F}"/>
              </a:ext>
            </a:extLst>
          </p:cNvPr>
          <p:cNvPicPr>
            <a:picLocks noChangeAspect="1"/>
          </p:cNvPicPr>
          <p:nvPr/>
        </p:nvPicPr>
        <p:blipFill>
          <a:blip r:embed="rId6"/>
          <a:stretch>
            <a:fillRect/>
          </a:stretch>
        </p:blipFill>
        <p:spPr>
          <a:xfrm>
            <a:off x="279548" y="4893728"/>
            <a:ext cx="3019846" cy="295316"/>
          </a:xfrm>
          <a:prstGeom prst="rect">
            <a:avLst/>
          </a:prstGeom>
        </p:spPr>
      </p:pic>
      <p:sp>
        <p:nvSpPr>
          <p:cNvPr id="10" name="Segno di moltiplicazione 9">
            <a:extLst>
              <a:ext uri="{FF2B5EF4-FFF2-40B4-BE49-F238E27FC236}">
                <a16:creationId xmlns:a16="http://schemas.microsoft.com/office/drawing/2014/main" id="{DC3B0ECC-037F-4559-6480-A96CECB290FC}"/>
              </a:ext>
            </a:extLst>
          </p:cNvPr>
          <p:cNvSpPr/>
          <p:nvPr/>
        </p:nvSpPr>
        <p:spPr>
          <a:xfrm>
            <a:off x="5821868" y="5936625"/>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437625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2E5E-B171-BBA0-BD38-387A6581754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C3FB6F6-22AE-DBAD-9B51-5C82CDDE78E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300BEFAD-26FE-BFF7-27A0-A05260B4FDA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State </a:t>
            </a:r>
            <a:r>
              <a:rPr kumimoji="0" lang="it-IT" sz="2000" b="1" i="0" u="none" strike="noStrike" kern="1200" cap="none" spc="0" normalizeH="0" baseline="0" noProof="0" dirty="0" err="1">
                <a:ln>
                  <a:noFill/>
                </a:ln>
                <a:solidFill>
                  <a:prstClr val="black"/>
                </a:solidFill>
                <a:effectLst/>
                <a:uLnTx/>
                <a:uFillTx/>
                <a:latin typeface="Arial"/>
                <a:ea typeface="+mn-ea"/>
                <a:cs typeface="Arial"/>
              </a:rPr>
              <a:t>trasformation</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69436E61-86E9-25EF-701E-39ABAC5ABDD5}"/>
              </a:ext>
            </a:extLst>
          </p:cNvPr>
          <p:cNvPicPr>
            <a:picLocks noChangeAspect="1"/>
          </p:cNvPicPr>
          <p:nvPr/>
        </p:nvPicPr>
        <p:blipFill>
          <a:blip r:embed="rId4"/>
          <a:stretch>
            <a:fillRect/>
          </a:stretch>
        </p:blipFill>
        <p:spPr>
          <a:xfrm>
            <a:off x="7585242" y="1207635"/>
            <a:ext cx="1834062" cy="1648232"/>
          </a:xfrm>
          <a:prstGeom prst="rect">
            <a:avLst/>
          </a:prstGeom>
        </p:spPr>
      </p:pic>
      <p:pic>
        <p:nvPicPr>
          <p:cNvPr id="6" name="Immagine 5">
            <a:extLst>
              <a:ext uri="{FF2B5EF4-FFF2-40B4-BE49-F238E27FC236}">
                <a16:creationId xmlns:a16="http://schemas.microsoft.com/office/drawing/2014/main" id="{73C4039B-BB82-C3CA-36E6-5CA38B9EAAA8}"/>
              </a:ext>
            </a:extLst>
          </p:cNvPr>
          <p:cNvPicPr>
            <a:picLocks noChangeAspect="1"/>
          </p:cNvPicPr>
          <p:nvPr/>
        </p:nvPicPr>
        <p:blipFill>
          <a:blip r:embed="rId5"/>
          <a:stretch>
            <a:fillRect/>
          </a:stretch>
        </p:blipFill>
        <p:spPr>
          <a:xfrm>
            <a:off x="310551" y="1921049"/>
            <a:ext cx="2488074" cy="4713431"/>
          </a:xfrm>
          <a:prstGeom prst="rect">
            <a:avLst/>
          </a:prstGeom>
        </p:spPr>
      </p:pic>
    </p:spTree>
    <p:extLst>
      <p:ext uri="{BB962C8B-B14F-4D97-AF65-F5344CB8AC3E}">
        <p14:creationId xmlns:p14="http://schemas.microsoft.com/office/powerpoint/2010/main" val="3487103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81C5-191B-A54C-8AB2-2BF663C79372}"/>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563EF862-7AD8-7FFA-9B70-BD783A99ABC7}"/>
              </a:ext>
            </a:extLst>
          </p:cNvPr>
          <p:cNvPicPr>
            <a:picLocks noChangeAspect="1"/>
          </p:cNvPicPr>
          <p:nvPr/>
        </p:nvPicPr>
        <p:blipFill>
          <a:blip r:embed="rId2"/>
          <a:stretch>
            <a:fillRect/>
          </a:stretch>
        </p:blipFill>
        <p:spPr>
          <a:xfrm>
            <a:off x="2062786" y="1250243"/>
            <a:ext cx="5477639" cy="19624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8D27D8EB-E9D9-6F77-E51A-0EE2AFD063B1}"/>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D64A3FF3-3251-FE61-FC77-DB36B59A0C0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71BCF8DD-8372-774B-C621-B380A5C887A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EAC3BADF-C001-5C02-68CF-5707F08754C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8" name="Immagine 7">
            <a:extLst>
              <a:ext uri="{FF2B5EF4-FFF2-40B4-BE49-F238E27FC236}">
                <a16:creationId xmlns:a16="http://schemas.microsoft.com/office/drawing/2014/main" id="{B7D015A8-434A-A232-5B9B-82F1F3226028}"/>
              </a:ext>
            </a:extLst>
          </p:cNvPr>
          <p:cNvPicPr>
            <a:picLocks noChangeAspect="1"/>
          </p:cNvPicPr>
          <p:nvPr/>
        </p:nvPicPr>
        <p:blipFill>
          <a:blip r:embed="rId5"/>
          <a:stretch>
            <a:fillRect/>
          </a:stretch>
        </p:blipFill>
        <p:spPr>
          <a:xfrm>
            <a:off x="8279377" y="1381588"/>
            <a:ext cx="2181529" cy="1371791"/>
          </a:xfrm>
          <a:prstGeom prst="rect">
            <a:avLst/>
          </a:prstGeom>
        </p:spPr>
      </p:pic>
    </p:spTree>
    <p:extLst>
      <p:ext uri="{BB962C8B-B14F-4D97-AF65-F5344CB8AC3E}">
        <p14:creationId xmlns:p14="http://schemas.microsoft.com/office/powerpoint/2010/main" val="904695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153929"/>
            <a:ext cx="11736000" cy="1188000"/>
          </a:xfrm>
        </p:spPr>
        <p:txBody>
          <a:bodyPr/>
          <a:lstStyle/>
          <a:p>
            <a:r>
              <a:rPr lang="it-IT" dirty="0"/>
              <a:t>Plots of </a:t>
            </a:r>
            <a:r>
              <a:rPr lang="it-IT" dirty="0" err="1"/>
              <a:t>all</a:t>
            </a:r>
            <a:r>
              <a:rPr lang="it-IT" dirty="0"/>
              <a:t> controllers </a:t>
            </a:r>
            <a:r>
              <a:rPr lang="it-IT" dirty="0" err="1"/>
              <a:t>together</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179D22A-A3D7-0868-3FB1-9BE0B127C187}"/>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2671408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81A2B64-4620-196E-0BB7-E7758E0743E8}"/>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2695310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E13A6C-E5E1-D294-307E-422CE472A6C2}"/>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4118705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2094-A2C5-5095-3F60-9BB22421D2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3FB816-4EBA-C2E2-DEC7-2249A821150B}"/>
              </a:ext>
            </a:extLst>
          </p:cNvPr>
          <p:cNvSpPr>
            <a:spLocks noGrp="1"/>
          </p:cNvSpPr>
          <p:nvPr>
            <p:ph type="title"/>
          </p:nvPr>
        </p:nvSpPr>
        <p:spPr/>
        <p:txBody>
          <a:bodyPr/>
          <a:lstStyle/>
          <a:p>
            <a:r>
              <a:rPr lang="it-IT" dirty="0" err="1"/>
              <a:t>Final</a:t>
            </a:r>
            <a:r>
              <a:rPr lang="it-IT" dirty="0"/>
              <a:t> </a:t>
            </a:r>
            <a:r>
              <a:rPr lang="it-IT" dirty="0" err="1"/>
              <a:t>considerations</a:t>
            </a:r>
            <a:r>
              <a:rPr lang="it-IT" dirty="0"/>
              <a:t> - tracking</a:t>
            </a:r>
          </a:p>
        </p:txBody>
      </p:sp>
      <p:sp>
        <p:nvSpPr>
          <p:cNvPr id="3" name="Segnaposto contenuto 2">
            <a:extLst>
              <a:ext uri="{FF2B5EF4-FFF2-40B4-BE49-F238E27FC236}">
                <a16:creationId xmlns:a16="http://schemas.microsoft.com/office/drawing/2014/main" id="{ECFC4F8E-8486-2D19-230E-4A998D071870}"/>
              </a:ext>
            </a:extLst>
          </p:cNvPr>
          <p:cNvSpPr>
            <a:spLocks noGrp="1"/>
          </p:cNvSpPr>
          <p:nvPr>
            <p:ph sz="quarter" idx="10"/>
          </p:nvPr>
        </p:nvSpPr>
        <p:spPr>
          <a:xfrm>
            <a:off x="456000" y="2341220"/>
            <a:ext cx="11614080" cy="4288179"/>
          </a:xfrm>
        </p:spPr>
        <p:txBody>
          <a:bodyPr>
            <a:normAutofit fontScale="62500" lnSpcReduction="20000"/>
          </a:bodyPr>
          <a:lstStyle/>
          <a:p>
            <a:r>
              <a:rPr lang="it-IT" sz="2000" dirty="0"/>
              <a:t>State </a:t>
            </a:r>
            <a:r>
              <a:rPr lang="it-IT" sz="2000" dirty="0" err="1"/>
              <a:t>error</a:t>
            </a:r>
            <a:r>
              <a:rPr lang="it-IT" sz="2000" dirty="0"/>
              <a:t> feedback</a:t>
            </a:r>
          </a:p>
          <a:p>
            <a:pPr marL="342900" indent="-342900">
              <a:buFont typeface="Arial" panose="020B0604020202020204" pitchFamily="34" charset="0"/>
              <a:buChar char="•"/>
            </a:pPr>
            <a:r>
              <a:rPr lang="it-IT" sz="2000" dirty="0"/>
              <a:t>Works with state (</a:t>
            </a:r>
            <a:r>
              <a:rPr lang="it-IT" sz="2000" dirty="0" err="1"/>
              <a:t>x,y,theta</a:t>
            </a:r>
            <a:r>
              <a:rPr lang="it-IT" sz="2000" dirty="0"/>
              <a:t>), so theta </a:t>
            </a:r>
            <a:r>
              <a:rPr lang="it-IT" sz="2000" dirty="0" err="1"/>
              <a:t>directly</a:t>
            </a:r>
            <a:r>
              <a:rPr lang="it-IT" sz="2000" dirty="0"/>
              <a:t> </a:t>
            </a:r>
            <a:r>
              <a:rPr lang="it-IT" sz="2000" dirty="0" err="1"/>
              <a:t>controlled</a:t>
            </a:r>
            <a:endParaRPr lang="it-IT" sz="2000" dirty="0"/>
          </a:p>
          <a:p>
            <a:pPr marL="342900" indent="-342900">
              <a:buFont typeface="Arial" panose="020B0604020202020204" pitchFamily="34" charset="0"/>
              <a:buChar char="•"/>
            </a:pPr>
            <a:r>
              <a:rPr lang="it-IT" sz="2000" dirty="0" err="1"/>
              <a:t>Trajectory</a:t>
            </a:r>
            <a:r>
              <a:rPr lang="it-IT" sz="2000" dirty="0"/>
              <a:t> must be </a:t>
            </a:r>
            <a:r>
              <a:rPr lang="it-IT" sz="2000" dirty="0" err="1"/>
              <a:t>smooth</a:t>
            </a:r>
            <a:r>
              <a:rPr lang="it-IT" sz="2000" dirty="0"/>
              <a:t> and </a:t>
            </a:r>
            <a:r>
              <a:rPr lang="it-IT" sz="2000" dirty="0" err="1"/>
              <a:t>persistent</a:t>
            </a:r>
            <a:endParaRPr lang="it-IT" sz="2000" dirty="0"/>
          </a:p>
          <a:p>
            <a:pPr marL="342900" indent="-342900">
              <a:buFont typeface="Arial" panose="020B0604020202020204" pitchFamily="34" charset="0"/>
              <a:buChar char="•"/>
            </a:pPr>
            <a:r>
              <a:rPr lang="it-IT" sz="2000" dirty="0" err="1"/>
              <a:t>Sysyem</a:t>
            </a:r>
            <a:r>
              <a:rPr lang="it-IT" sz="2000" dirty="0"/>
              <a:t> </a:t>
            </a:r>
            <a:r>
              <a:rPr lang="it-IT" sz="2000" dirty="0" err="1"/>
              <a:t>is</a:t>
            </a:r>
            <a:r>
              <a:rPr lang="it-IT" sz="2000" dirty="0"/>
              <a:t> </a:t>
            </a:r>
            <a:r>
              <a:rPr lang="it-IT" sz="2000" dirty="0" err="1"/>
              <a:t>coupled</a:t>
            </a:r>
            <a:endParaRPr lang="it-IT" sz="2000" dirty="0"/>
          </a:p>
          <a:p>
            <a:pPr marL="342900" indent="-342900">
              <a:buFont typeface="Arial" panose="020B0604020202020204" pitchFamily="34" charset="0"/>
              <a:buChar char="•"/>
            </a:pPr>
            <a:r>
              <a:rPr lang="it-IT" sz="2000" dirty="0"/>
              <a:t>Controller </a:t>
            </a:r>
            <a:r>
              <a:rPr lang="it-IT" sz="2000" dirty="0" err="1"/>
              <a:t>is</a:t>
            </a:r>
            <a:r>
              <a:rPr lang="it-IT" sz="2000" dirty="0"/>
              <a:t> more </a:t>
            </a:r>
            <a:r>
              <a:rPr lang="it-IT" sz="2000" dirty="0" err="1"/>
              <a:t>complicated</a:t>
            </a:r>
            <a:r>
              <a:rPr lang="it-IT" sz="2000" dirty="0"/>
              <a:t>, gains are time </a:t>
            </a:r>
            <a:r>
              <a:rPr lang="it-IT" sz="2000" dirty="0" err="1"/>
              <a:t>varying</a:t>
            </a:r>
            <a:r>
              <a:rPr lang="it-IT" sz="2000" dirty="0"/>
              <a:t>, </a:t>
            </a:r>
            <a:r>
              <a:rPr lang="it-IT" sz="2000" dirty="0" err="1"/>
              <a:t>convergence</a:t>
            </a:r>
            <a:r>
              <a:rPr lang="it-IT" sz="2000" dirty="0"/>
              <a:t> </a:t>
            </a:r>
            <a:r>
              <a:rPr lang="it-IT" sz="2000" dirty="0" err="1"/>
              <a:t>is</a:t>
            </a:r>
            <a:r>
              <a:rPr lang="it-IT" sz="2000" dirty="0"/>
              <a:t> more </a:t>
            </a:r>
            <a:r>
              <a:rPr lang="it-IT" sz="2000" dirty="0" err="1"/>
              <a:t>difficult</a:t>
            </a:r>
            <a:r>
              <a:rPr lang="it-IT" sz="2000" dirty="0"/>
              <a:t> to </a:t>
            </a:r>
            <a:r>
              <a:rPr lang="it-IT" sz="2000" dirty="0" err="1"/>
              <a:t>guarantee</a:t>
            </a:r>
            <a:endParaRPr lang="it-IT" sz="2000" dirty="0"/>
          </a:p>
          <a:p>
            <a:pPr marL="457200" indent="-457200">
              <a:buFont typeface="Wingdings" panose="05000000000000000000" pitchFamily="2" charset="2"/>
              <a:buChar char="ü"/>
            </a:pPr>
            <a:endParaRPr lang="it-IT" sz="2000" dirty="0"/>
          </a:p>
          <a:p>
            <a:r>
              <a:rPr lang="it-IT" sz="2000" dirty="0"/>
              <a:t>B-point</a:t>
            </a:r>
          </a:p>
          <a:p>
            <a:pPr marL="457200" indent="-457200">
              <a:buFont typeface="Arial" panose="020B0604020202020204" pitchFamily="34" charset="0"/>
              <a:buChar char="•"/>
            </a:pPr>
            <a:r>
              <a:rPr lang="it-IT" sz="2000" dirty="0"/>
              <a:t>Theta </a:t>
            </a:r>
            <a:r>
              <a:rPr lang="it-IT" sz="2000" dirty="0" err="1"/>
              <a:t>is</a:t>
            </a:r>
            <a:r>
              <a:rPr lang="it-IT" sz="2000" dirty="0"/>
              <a:t> </a:t>
            </a:r>
            <a:r>
              <a:rPr lang="it-IT" sz="2000" dirty="0" err="1"/>
              <a:t>not</a:t>
            </a:r>
            <a:r>
              <a:rPr lang="it-IT" sz="2000" dirty="0"/>
              <a:t> </a:t>
            </a:r>
            <a:r>
              <a:rPr lang="it-IT" sz="2000" dirty="0" err="1"/>
              <a:t>directly</a:t>
            </a:r>
            <a:r>
              <a:rPr lang="it-IT" sz="2000" dirty="0"/>
              <a:t> </a:t>
            </a:r>
            <a:r>
              <a:rPr lang="it-IT" sz="2000" dirty="0" err="1"/>
              <a:t>controlled</a:t>
            </a:r>
            <a:r>
              <a:rPr lang="it-IT" sz="2000" dirty="0"/>
              <a:t>, </a:t>
            </a:r>
            <a:r>
              <a:rPr lang="it-IT" sz="2000" dirty="0" err="1"/>
              <a:t>but</a:t>
            </a:r>
            <a:r>
              <a:rPr lang="it-IT" sz="2000" dirty="0"/>
              <a:t> </a:t>
            </a:r>
            <a:r>
              <a:rPr lang="it-IT" sz="2000" dirty="0" err="1"/>
              <a:t>coupled</a:t>
            </a:r>
            <a:r>
              <a:rPr lang="it-IT" sz="2000" dirty="0"/>
              <a:t> in the dynamics with x and y</a:t>
            </a:r>
          </a:p>
          <a:p>
            <a:pPr marL="457200" indent="-457200">
              <a:buFont typeface="Arial" panose="020B0604020202020204" pitchFamily="34" charset="0"/>
              <a:buChar char="•"/>
            </a:pPr>
            <a:r>
              <a:rPr lang="it-IT" sz="2000" dirty="0"/>
              <a:t>Reference </a:t>
            </a:r>
            <a:r>
              <a:rPr lang="it-IT" sz="2000" dirty="0" err="1"/>
              <a:t>trajectory</a:t>
            </a:r>
            <a:r>
              <a:rPr lang="it-IT" sz="2000" dirty="0"/>
              <a:t> must be </a:t>
            </a:r>
            <a:r>
              <a:rPr lang="it-IT" sz="2000" dirty="0" err="1"/>
              <a:t>given</a:t>
            </a:r>
            <a:r>
              <a:rPr lang="it-IT" sz="2000" dirty="0"/>
              <a:t> in </a:t>
            </a:r>
            <a:r>
              <a:rPr lang="it-IT" sz="2000" dirty="0" err="1"/>
              <a:t>terms</a:t>
            </a:r>
            <a:r>
              <a:rPr lang="it-IT" sz="2000" dirty="0"/>
              <a:t> of </a:t>
            </a:r>
            <a:r>
              <a:rPr lang="it-IT" sz="2000" dirty="0" err="1"/>
              <a:t>xb,yb</a:t>
            </a:r>
            <a:r>
              <a:rPr lang="it-IT" sz="2000" dirty="0"/>
              <a:t> so no </a:t>
            </a:r>
            <a:r>
              <a:rPr lang="it-IT" sz="2000" dirty="0" err="1"/>
              <a:t>smooth</a:t>
            </a:r>
            <a:r>
              <a:rPr lang="it-IT" sz="2000" dirty="0"/>
              <a:t> </a:t>
            </a:r>
            <a:r>
              <a:rPr lang="it-IT" sz="2000" dirty="0" err="1"/>
              <a:t>constraint</a:t>
            </a:r>
            <a:r>
              <a:rPr lang="it-IT" sz="2000" dirty="0"/>
              <a:t> </a:t>
            </a:r>
            <a:r>
              <a:rPr lang="it-IT" sz="2000" dirty="0" err="1"/>
              <a:t>as</a:t>
            </a:r>
            <a:r>
              <a:rPr lang="it-IT" sz="2000" dirty="0"/>
              <a:t> far </a:t>
            </a:r>
            <a:r>
              <a:rPr lang="it-IT" sz="2000" dirty="0" err="1"/>
              <a:t>as</a:t>
            </a:r>
            <a:r>
              <a:rPr lang="it-IT" sz="2000" dirty="0"/>
              <a:t> b!=0</a:t>
            </a:r>
          </a:p>
          <a:p>
            <a:pPr marL="457200" indent="-457200">
              <a:buFont typeface="Arial" panose="020B0604020202020204" pitchFamily="34" charset="0"/>
              <a:buChar char="•"/>
            </a:pPr>
            <a:r>
              <a:rPr lang="it-IT" sz="2000" dirty="0" err="1"/>
              <a:t>Its</a:t>
            </a:r>
            <a:r>
              <a:rPr lang="it-IT" sz="2000" dirty="0"/>
              <a:t> the best </a:t>
            </a:r>
            <a:r>
              <a:rPr lang="it-IT" sz="2000" dirty="0" err="1"/>
              <a:t>among</a:t>
            </a:r>
            <a:r>
              <a:rPr lang="it-IT" sz="2000" dirty="0"/>
              <a:t> </a:t>
            </a:r>
            <a:r>
              <a:rPr lang="it-IT" sz="2000" dirty="0" err="1"/>
              <a:t>all</a:t>
            </a:r>
            <a:r>
              <a:rPr lang="it-IT" sz="2000" dirty="0"/>
              <a:t> the 4 controllers, </a:t>
            </a:r>
            <a:r>
              <a:rPr lang="it-IT" sz="2000" dirty="0" err="1"/>
              <a:t>less</a:t>
            </a:r>
            <a:r>
              <a:rPr lang="it-IT" sz="2000" dirty="0"/>
              <a:t> </a:t>
            </a:r>
            <a:r>
              <a:rPr lang="it-IT" sz="2000" dirty="0" err="1"/>
              <a:t>restrictions</a:t>
            </a:r>
            <a:r>
              <a:rPr lang="it-IT" sz="2000" dirty="0"/>
              <a:t> and best performance in tracking.</a:t>
            </a:r>
          </a:p>
          <a:p>
            <a:pPr marL="457200" indent="-457200">
              <a:buFont typeface="Arial" panose="020B0604020202020204" pitchFamily="34" charset="0"/>
              <a:buChar char="•"/>
            </a:pPr>
            <a:r>
              <a:rPr lang="it-IT" sz="2000" dirty="0"/>
              <a:t>System </a:t>
            </a:r>
            <a:r>
              <a:rPr lang="it-IT" sz="2000" dirty="0" err="1"/>
              <a:t>becomes</a:t>
            </a:r>
            <a:r>
              <a:rPr lang="it-IT" sz="2000" dirty="0"/>
              <a:t> </a:t>
            </a:r>
            <a:r>
              <a:rPr lang="it-IT" sz="2000" dirty="0" err="1"/>
              <a:t>decoupled</a:t>
            </a:r>
            <a:r>
              <a:rPr lang="it-IT" sz="2000" dirty="0"/>
              <a:t>, gains just must be &gt;0</a:t>
            </a:r>
          </a:p>
          <a:p>
            <a:pPr marL="457200" indent="-457200">
              <a:buFont typeface="Arial" panose="020B0604020202020204" pitchFamily="34" charset="0"/>
              <a:buChar char="•"/>
            </a:pPr>
            <a:endParaRPr lang="it-IT" sz="2000" dirty="0"/>
          </a:p>
          <a:p>
            <a:r>
              <a:rPr lang="it-IT" sz="2000" dirty="0" err="1"/>
              <a:t>Further</a:t>
            </a:r>
            <a:r>
              <a:rPr lang="it-IT" sz="2000" dirty="0"/>
              <a:t>  </a:t>
            </a:r>
            <a:r>
              <a:rPr lang="it-IT" sz="2000" dirty="0" err="1"/>
              <a:t>derivatives</a:t>
            </a:r>
            <a:r>
              <a:rPr lang="it-IT" sz="2000" dirty="0"/>
              <a:t>:</a:t>
            </a:r>
          </a:p>
          <a:p>
            <a:pPr marL="342900" indent="-342900">
              <a:buFont typeface="Arial" panose="020B0604020202020204" pitchFamily="34" charset="0"/>
              <a:buChar char="•"/>
            </a:pPr>
            <a:r>
              <a:rPr lang="it-IT" sz="2000" dirty="0"/>
              <a:t>Same </a:t>
            </a:r>
            <a:r>
              <a:rPr lang="it-IT" sz="2000" dirty="0" err="1"/>
              <a:t>problem</a:t>
            </a:r>
            <a:r>
              <a:rPr lang="it-IT" sz="2000" dirty="0"/>
              <a:t> of diff </a:t>
            </a:r>
            <a:r>
              <a:rPr lang="it-IT" sz="2000" dirty="0" err="1"/>
              <a:t>flatn</a:t>
            </a:r>
            <a:r>
              <a:rPr lang="it-IT" sz="2000" dirty="0"/>
              <a:t>, </a:t>
            </a:r>
            <a:r>
              <a:rPr lang="it-IT" sz="2000" dirty="0" err="1"/>
              <a:t>trajectory</a:t>
            </a:r>
            <a:r>
              <a:rPr lang="it-IT" sz="2000" dirty="0"/>
              <a:t> must be </a:t>
            </a:r>
            <a:r>
              <a:rPr lang="it-IT" sz="2000" dirty="0" err="1"/>
              <a:t>smooth</a:t>
            </a:r>
            <a:r>
              <a:rPr lang="it-IT" sz="2000" dirty="0"/>
              <a:t>(</a:t>
            </a:r>
            <a:r>
              <a:rPr lang="it-IT" sz="2000" dirty="0" err="1"/>
              <a:t>differentiable</a:t>
            </a:r>
            <a:r>
              <a:rPr lang="it-IT" sz="2000" dirty="0"/>
              <a:t>) and v!=0 (</a:t>
            </a:r>
            <a:r>
              <a:rPr lang="it-IT" sz="2000" dirty="0" err="1"/>
              <a:t>oterwise</a:t>
            </a:r>
            <a:r>
              <a:rPr lang="it-IT" sz="2000" dirty="0"/>
              <a:t> </a:t>
            </a:r>
            <a:r>
              <a:rPr lang="it-IT" sz="2000" dirty="0" err="1"/>
              <a:t>singular</a:t>
            </a:r>
            <a:r>
              <a:rPr lang="it-IT" sz="2000" dirty="0"/>
              <a:t> mapping) </a:t>
            </a:r>
            <a:r>
              <a:rPr lang="it-IT" sz="2000" dirty="0">
                <a:sym typeface="Wingdings" panose="05000000000000000000" pitchFamily="2" charset="2"/>
              </a:rPr>
              <a:t> </a:t>
            </a:r>
            <a:r>
              <a:rPr lang="it-IT" sz="2000" dirty="0" err="1">
                <a:sym typeface="Wingdings" panose="05000000000000000000" pitchFamily="2" charset="2"/>
              </a:rPr>
              <a:t>persistend</a:t>
            </a:r>
            <a:r>
              <a:rPr lang="it-IT" sz="2000" dirty="0">
                <a:sym typeface="Wingdings" panose="05000000000000000000" pitchFamily="2" charset="2"/>
              </a:rPr>
              <a:t> </a:t>
            </a:r>
            <a:r>
              <a:rPr lang="it-IT" sz="2000" dirty="0" err="1">
                <a:sym typeface="Wingdings" panose="05000000000000000000" pitchFamily="2" charset="2"/>
              </a:rPr>
              <a:t>traj</a:t>
            </a:r>
            <a:endParaRPr lang="it-IT" sz="2000" dirty="0">
              <a:sym typeface="Wingdings" panose="05000000000000000000" pitchFamily="2" charset="2"/>
            </a:endParaRPr>
          </a:p>
          <a:p>
            <a:pPr marL="342900" indent="-342900">
              <a:buFont typeface="Arial" panose="020B0604020202020204" pitchFamily="34" charset="0"/>
              <a:buChar char="•"/>
            </a:pPr>
            <a:r>
              <a:rPr lang="it-IT" sz="2000" dirty="0" err="1"/>
              <a:t>Need</a:t>
            </a:r>
            <a:r>
              <a:rPr lang="it-IT" sz="2000" dirty="0"/>
              <a:t> to compute 2° </a:t>
            </a:r>
            <a:r>
              <a:rPr lang="it-IT" sz="2000" dirty="0" err="1"/>
              <a:t>order</a:t>
            </a:r>
            <a:r>
              <a:rPr lang="it-IT" sz="2000" dirty="0"/>
              <a:t> </a:t>
            </a:r>
            <a:r>
              <a:rPr lang="it-IT" sz="2000" dirty="0" err="1"/>
              <a:t>derivatives</a:t>
            </a:r>
            <a:r>
              <a:rPr lang="it-IT" sz="2000" dirty="0"/>
              <a:t> online, so </a:t>
            </a:r>
            <a:r>
              <a:rPr lang="it-IT" sz="2000" dirty="0" err="1"/>
              <a:t>this</a:t>
            </a:r>
            <a:r>
              <a:rPr lang="it-IT" sz="2000" dirty="0"/>
              <a:t> </a:t>
            </a:r>
            <a:r>
              <a:rPr lang="it-IT" sz="2000" dirty="0" err="1"/>
              <a:t>causes</a:t>
            </a:r>
            <a:r>
              <a:rPr lang="it-IT" sz="2000" dirty="0"/>
              <a:t> delays in the tracking (</a:t>
            </a:r>
            <a:r>
              <a:rPr lang="it-IT" sz="2000" dirty="0" err="1"/>
              <a:t>see</a:t>
            </a:r>
            <a:r>
              <a:rPr lang="it-IT" sz="2000" dirty="0"/>
              <a:t> </a:t>
            </a:r>
            <a:r>
              <a:rPr lang="it-IT" sz="2000" dirty="0" err="1"/>
              <a:t>all</a:t>
            </a:r>
            <a:r>
              <a:rPr lang="it-IT" sz="2000" dirty="0"/>
              <a:t> plots </a:t>
            </a:r>
            <a:r>
              <a:rPr lang="it-IT" sz="2000" dirty="0" err="1"/>
              <a:t>together</a:t>
            </a:r>
            <a:r>
              <a:rPr lang="it-IT" sz="2000" dirty="0"/>
              <a:t>)</a:t>
            </a:r>
          </a:p>
          <a:p>
            <a:pPr marL="342900" indent="-342900">
              <a:buFont typeface="Arial" panose="020B0604020202020204" pitchFamily="34" charset="0"/>
              <a:buChar char="•"/>
            </a:pPr>
            <a:r>
              <a:rPr lang="it-IT" sz="2000" dirty="0"/>
              <a:t>System </a:t>
            </a:r>
            <a:r>
              <a:rPr lang="it-IT" sz="2000" dirty="0" err="1"/>
              <a:t>decoupled</a:t>
            </a:r>
            <a:r>
              <a:rPr lang="it-IT" sz="2000" dirty="0"/>
              <a:t>, controller </a:t>
            </a:r>
            <a:r>
              <a:rPr lang="it-IT" sz="2000" dirty="0" err="1"/>
              <a:t>quite</a:t>
            </a:r>
            <a:r>
              <a:rPr lang="it-IT" sz="2000" dirty="0"/>
              <a:t> easy, gains </a:t>
            </a:r>
            <a:r>
              <a:rPr lang="it-IT" sz="2000" dirty="0" err="1"/>
              <a:t>not</a:t>
            </a:r>
            <a:r>
              <a:rPr lang="it-IT" sz="2000" dirty="0"/>
              <a:t> </a:t>
            </a:r>
            <a:r>
              <a:rPr lang="it-IT" sz="2000" dirty="0" err="1"/>
              <a:t>only</a:t>
            </a:r>
            <a:r>
              <a:rPr lang="it-IT" sz="2000" dirty="0"/>
              <a:t> &gt;0 </a:t>
            </a:r>
            <a:r>
              <a:rPr lang="it-IT" sz="2000" dirty="0" err="1"/>
              <a:t>but</a:t>
            </a:r>
            <a:r>
              <a:rPr lang="it-IT" sz="2000" dirty="0"/>
              <a:t> </a:t>
            </a:r>
            <a:r>
              <a:rPr lang="it-IT" sz="2000" dirty="0" err="1"/>
              <a:t>routh</a:t>
            </a:r>
            <a:r>
              <a:rPr lang="it-IT" sz="2000" dirty="0"/>
              <a:t> </a:t>
            </a:r>
            <a:r>
              <a:rPr lang="it-IT" sz="2000" dirty="0" err="1"/>
              <a:t>conditions</a:t>
            </a:r>
            <a:endParaRPr lang="it-IT" sz="2000" dirty="0"/>
          </a:p>
        </p:txBody>
      </p:sp>
      <p:pic>
        <p:nvPicPr>
          <p:cNvPr id="7" name="Picture 2" descr="Universita' di Padova DEI (Dip Ingegneria Informazione) Accesso PaperCut">
            <a:extLst>
              <a:ext uri="{FF2B5EF4-FFF2-40B4-BE49-F238E27FC236}">
                <a16:creationId xmlns:a16="http://schemas.microsoft.com/office/drawing/2014/main" id="{AAA2999F-AD88-EC19-62B7-12F466F0B745}"/>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84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Framework: </a:t>
            </a:r>
            <a:r>
              <a:rPr lang="it-IT" dirty="0" err="1">
                <a:latin typeface="Arial"/>
                <a:cs typeface="Arial"/>
              </a:rPr>
              <a:t>trajectory</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31F379AA-FA9F-EEA8-535F-D4C87AE834B3}"/>
              </a:ext>
            </a:extLst>
          </p:cNvPr>
          <p:cNvSpPr txBox="1"/>
          <p:nvPr/>
        </p:nvSpPr>
        <p:spPr>
          <a:xfrm>
            <a:off x="322982" y="2766077"/>
            <a:ext cx="5117486" cy="2585323"/>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en-US" dirty="0"/>
              <a:t>To design the desired trajectory, a series of waypoints was defined. These waypoints were then interpolated using cubic spline interpolation to ensure a continuous path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To test controllers' functionalities on a non-continuous path, a sharp square-angle turn is added to the path</a:t>
            </a:r>
            <a:endParaRPr lang="it-IT" dirty="0"/>
          </a:p>
        </p:txBody>
      </p:sp>
      <p:pic>
        <p:nvPicPr>
          <p:cNvPr id="24" name="Immagine 23" descr="Immagine che contiene schermata, design, Rettangolo, linea&#10;&#10;Descrizione generata automaticamente">
            <a:extLst>
              <a:ext uri="{FF2B5EF4-FFF2-40B4-BE49-F238E27FC236}">
                <a16:creationId xmlns:a16="http://schemas.microsoft.com/office/drawing/2014/main" id="{E001C99C-7F62-1DAC-5613-A68BB2A94783}"/>
              </a:ext>
            </a:extLst>
          </p:cNvPr>
          <p:cNvPicPr>
            <a:picLocks noChangeAspect="1"/>
          </p:cNvPicPr>
          <p:nvPr/>
        </p:nvPicPr>
        <p:blipFill>
          <a:blip r:embed="rId4">
            <a:extLst>
              <a:ext uri="{28A0092B-C50C-407E-A947-70E740481C1C}">
                <a14:useLocalDpi xmlns:a14="http://schemas.microsoft.com/office/drawing/2010/main" val="0"/>
              </a:ext>
            </a:extLst>
          </a:blip>
          <a:srcRect l="-71" t="15369" r="-215" b="12393"/>
          <a:stretch/>
        </p:blipFill>
        <p:spPr>
          <a:xfrm>
            <a:off x="5440468" y="2548449"/>
            <a:ext cx="6588379" cy="3156330"/>
          </a:xfrm>
          <a:prstGeom prst="rect">
            <a:avLst/>
          </a:prstGeom>
        </p:spPr>
      </p:pic>
    </p:spTree>
    <p:extLst>
      <p:ext uri="{BB962C8B-B14F-4D97-AF65-F5344CB8AC3E}">
        <p14:creationId xmlns:p14="http://schemas.microsoft.com/office/powerpoint/2010/main" val="216715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Final</a:t>
            </a:r>
            <a:r>
              <a:rPr lang="it-IT" dirty="0"/>
              <a:t> </a:t>
            </a:r>
            <a:r>
              <a:rPr lang="it-IT" dirty="0" err="1"/>
              <a:t>considerations</a:t>
            </a:r>
            <a:r>
              <a:rPr lang="it-IT" dirty="0"/>
              <a:t> - </a:t>
            </a:r>
            <a:r>
              <a:rPr lang="it-IT" dirty="0" err="1"/>
              <a:t>regulation</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456000" y="2341221"/>
            <a:ext cx="11280000" cy="3859558"/>
          </a:xfrm>
        </p:spPr>
        <p:txBody>
          <a:bodyPr>
            <a:normAutofit/>
          </a:bodyPr>
          <a:lstStyle/>
          <a:p>
            <a:r>
              <a:rPr lang="it-IT" sz="2000" dirty="0" err="1"/>
              <a:t>Cartesian</a:t>
            </a:r>
            <a:r>
              <a:rPr lang="it-IT" sz="2000" dirty="0"/>
              <a:t> </a:t>
            </a:r>
            <a:r>
              <a:rPr lang="it-IT" sz="2000" dirty="0" err="1"/>
              <a:t>regulation</a:t>
            </a:r>
            <a:endParaRPr lang="it-IT" sz="2000" dirty="0"/>
          </a:p>
          <a:p>
            <a:pPr marL="342900" indent="-342900">
              <a:buFont typeface="Arial" panose="020B0604020202020204" pitchFamily="34" charset="0"/>
              <a:buChar char="•"/>
            </a:pPr>
            <a:r>
              <a:rPr lang="it-IT" sz="2000" dirty="0"/>
              <a:t>Theta non </a:t>
            </a:r>
            <a:r>
              <a:rPr lang="it-IT" sz="2000" dirty="0" err="1"/>
              <a:t>controlled</a:t>
            </a:r>
            <a:endParaRPr lang="it-IT" sz="2000" dirty="0"/>
          </a:p>
          <a:p>
            <a:pPr marL="342900" indent="-342900">
              <a:buFont typeface="Arial" panose="020B0604020202020204" pitchFamily="34" charset="0"/>
              <a:buChar char="•"/>
            </a:pPr>
            <a:r>
              <a:rPr lang="it-IT" sz="2000" dirty="0"/>
              <a:t>Controller </a:t>
            </a:r>
            <a:r>
              <a:rPr lang="it-IT" sz="2000" dirty="0" err="1"/>
              <a:t>is</a:t>
            </a:r>
            <a:r>
              <a:rPr lang="it-IT" sz="2000" dirty="0"/>
              <a:t> </a:t>
            </a:r>
            <a:r>
              <a:rPr lang="it-IT" sz="2000" dirty="0" err="1"/>
              <a:t>quite</a:t>
            </a:r>
            <a:r>
              <a:rPr lang="it-IT" sz="2000" dirty="0"/>
              <a:t> </a:t>
            </a:r>
            <a:r>
              <a:rPr lang="it-IT" sz="2000" dirty="0" err="1"/>
              <a:t>simple</a:t>
            </a:r>
            <a:r>
              <a:rPr lang="it-IT" sz="2000" dirty="0"/>
              <a:t>, 2 gains </a:t>
            </a:r>
            <a:r>
              <a:rPr lang="it-IT" sz="2000" dirty="0" err="1"/>
              <a:t>controlling</a:t>
            </a:r>
            <a:r>
              <a:rPr lang="it-IT" sz="2000" dirty="0"/>
              <a:t> </a:t>
            </a:r>
            <a:r>
              <a:rPr lang="it-IT" sz="2000" dirty="0" err="1"/>
              <a:t>respectively</a:t>
            </a:r>
            <a:r>
              <a:rPr lang="it-IT" sz="2000" dirty="0"/>
              <a:t> v and w , no </a:t>
            </a:r>
            <a:r>
              <a:rPr lang="it-IT" sz="2000" dirty="0" err="1"/>
              <a:t>singularities</a:t>
            </a:r>
            <a:r>
              <a:rPr lang="it-IT" sz="2000" dirty="0"/>
              <a:t> </a:t>
            </a:r>
            <a:r>
              <a:rPr lang="it-IT" sz="2000" dirty="0" err="1"/>
              <a:t>issues</a:t>
            </a:r>
            <a:endParaRPr lang="it-IT" sz="2000" dirty="0"/>
          </a:p>
          <a:p>
            <a:pPr marL="342900" indent="-342900">
              <a:buFont typeface="Arial" panose="020B0604020202020204" pitchFamily="34" charset="0"/>
              <a:buChar char="•"/>
            </a:pPr>
            <a:r>
              <a:rPr lang="it-IT" sz="2000" dirty="0" err="1"/>
              <a:t>Sysyem</a:t>
            </a:r>
            <a:r>
              <a:rPr lang="it-IT" sz="2000" dirty="0"/>
              <a:t> </a:t>
            </a:r>
            <a:r>
              <a:rPr lang="it-IT" sz="2000" dirty="0" err="1"/>
              <a:t>is</a:t>
            </a:r>
            <a:r>
              <a:rPr lang="it-IT" sz="2000" dirty="0"/>
              <a:t> </a:t>
            </a:r>
            <a:r>
              <a:rPr lang="it-IT" sz="2000" dirty="0" err="1"/>
              <a:t>coupled</a:t>
            </a:r>
            <a:endParaRPr lang="it-IT" sz="2000" dirty="0"/>
          </a:p>
          <a:p>
            <a:endParaRPr lang="it-IT" sz="2000" dirty="0"/>
          </a:p>
          <a:p>
            <a:r>
              <a:rPr lang="it-IT" sz="2000" dirty="0"/>
              <a:t>Posture </a:t>
            </a:r>
            <a:r>
              <a:rPr lang="it-IT" sz="2000" dirty="0" err="1"/>
              <a:t>regulation</a:t>
            </a:r>
            <a:endParaRPr lang="it-IT" sz="2000" dirty="0"/>
          </a:p>
          <a:p>
            <a:pPr marL="342900" indent="-342900">
              <a:buFont typeface="Arial" panose="020B0604020202020204" pitchFamily="34" charset="0"/>
              <a:buChar char="•"/>
            </a:pPr>
            <a:r>
              <a:rPr lang="it-IT" sz="2000" dirty="0"/>
              <a:t>Theta </a:t>
            </a:r>
            <a:r>
              <a:rPr lang="it-IT" sz="2000" dirty="0" err="1"/>
              <a:t>is</a:t>
            </a:r>
            <a:r>
              <a:rPr lang="it-IT" sz="2000" dirty="0"/>
              <a:t> </a:t>
            </a:r>
            <a:r>
              <a:rPr lang="it-IT" sz="2000" dirty="0" err="1"/>
              <a:t>now</a:t>
            </a:r>
            <a:r>
              <a:rPr lang="it-IT" sz="2000" dirty="0"/>
              <a:t> </a:t>
            </a:r>
            <a:r>
              <a:rPr lang="it-IT" sz="2000" dirty="0" err="1"/>
              <a:t>controlled</a:t>
            </a:r>
            <a:r>
              <a:rPr lang="it-IT" sz="2000" dirty="0"/>
              <a:t> </a:t>
            </a:r>
            <a:r>
              <a:rPr lang="it-IT" sz="2000" dirty="0" err="1"/>
              <a:t>but</a:t>
            </a:r>
            <a:r>
              <a:rPr lang="it-IT" sz="2000" dirty="0"/>
              <a:t> </a:t>
            </a:r>
            <a:r>
              <a:rPr lang="it-IT" sz="2000" dirty="0" err="1"/>
              <a:t>indirectly</a:t>
            </a:r>
            <a:r>
              <a:rPr lang="it-IT" sz="2000" dirty="0"/>
              <a:t> (</a:t>
            </a:r>
            <a:r>
              <a:rPr lang="it-IT" sz="2000" dirty="0" err="1"/>
              <a:t>trough</a:t>
            </a:r>
            <a:r>
              <a:rPr lang="it-IT" sz="2000" dirty="0"/>
              <a:t> gamma and delta)</a:t>
            </a:r>
          </a:p>
          <a:p>
            <a:pPr marL="342900" indent="-342900">
              <a:buFont typeface="Arial" panose="020B0604020202020204" pitchFamily="34" charset="0"/>
              <a:buChar char="•"/>
            </a:pPr>
            <a:r>
              <a:rPr lang="it-IT" sz="2000" dirty="0"/>
              <a:t>Controller </a:t>
            </a:r>
            <a:r>
              <a:rPr lang="it-IT" sz="2000" dirty="0" err="1"/>
              <a:t>is</a:t>
            </a:r>
            <a:r>
              <a:rPr lang="it-IT" sz="2000" dirty="0"/>
              <a:t> more </a:t>
            </a:r>
            <a:r>
              <a:rPr lang="it-IT" sz="2000" dirty="0" err="1"/>
              <a:t>difficult</a:t>
            </a:r>
            <a:r>
              <a:rPr lang="it-IT" sz="2000" dirty="0"/>
              <a:t> (3 gains)</a:t>
            </a:r>
          </a:p>
          <a:p>
            <a:pPr marL="342900" indent="-342900">
              <a:buFont typeface="Arial" panose="020B0604020202020204" pitchFamily="34" charset="0"/>
              <a:buChar char="•"/>
            </a:pPr>
            <a:r>
              <a:rPr lang="it-IT" sz="2000" dirty="0" err="1"/>
              <a:t>Singularity</a:t>
            </a:r>
            <a:r>
              <a:rPr lang="it-IT" sz="2000" dirty="0"/>
              <a:t> </a:t>
            </a:r>
            <a:r>
              <a:rPr lang="it-IT" sz="2000" dirty="0" err="1"/>
              <a:t>problem</a:t>
            </a:r>
            <a:r>
              <a:rPr lang="it-IT" sz="2000" dirty="0"/>
              <a:t> in rho=0 </a:t>
            </a:r>
            <a:r>
              <a:rPr lang="it-IT" sz="2000" dirty="0">
                <a:sym typeface="Wingdings" panose="05000000000000000000" pitchFamily="2" charset="2"/>
              </a:rPr>
              <a:t> </a:t>
            </a:r>
            <a:r>
              <a:rPr lang="it-IT" sz="2000" dirty="0" err="1">
                <a:sym typeface="Wingdings" panose="05000000000000000000" pitchFamily="2" charset="2"/>
              </a:rPr>
              <a:t>solved</a:t>
            </a:r>
            <a:r>
              <a:rPr lang="it-IT" sz="2000" dirty="0">
                <a:sym typeface="Wingdings" panose="05000000000000000000" pitchFamily="2" charset="2"/>
              </a:rPr>
              <a:t> by </a:t>
            </a:r>
            <a:r>
              <a:rPr lang="it-IT" sz="2000" dirty="0" err="1">
                <a:sym typeface="Wingdings" panose="05000000000000000000" pitchFamily="2" charset="2"/>
              </a:rPr>
              <a:t>shifting</a:t>
            </a:r>
            <a:r>
              <a:rPr lang="it-IT" sz="2000" dirty="0">
                <a:sym typeface="Wingdings" panose="05000000000000000000" pitchFamily="2" charset="2"/>
              </a:rPr>
              <a:t> </a:t>
            </a:r>
            <a:r>
              <a:rPr lang="it-IT" sz="2000" dirty="0" err="1">
                <a:sym typeface="Wingdings" panose="05000000000000000000" pitchFamily="2" charset="2"/>
              </a:rPr>
              <a:t>problem</a:t>
            </a:r>
            <a:r>
              <a:rPr lang="it-IT" sz="2000" dirty="0">
                <a:sym typeface="Wingdings" panose="05000000000000000000" pitchFamily="2" charset="2"/>
              </a:rPr>
              <a:t> in input</a:t>
            </a:r>
          </a:p>
          <a:p>
            <a:pPr marL="342900" indent="-342900">
              <a:buFont typeface="Arial" panose="020B0604020202020204" pitchFamily="34" charset="0"/>
              <a:buChar char="•"/>
            </a:pPr>
            <a:endParaRPr lang="it-IT" sz="20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30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194742" y="2341221"/>
            <a:ext cx="5380941" cy="3578539"/>
          </a:xfrm>
        </p:spPr>
        <p:txBody>
          <a:bodyPr>
            <a:normAutofit/>
          </a:bodyPr>
          <a:lstStyle/>
          <a:p>
            <a:pPr marL="457200" indent="-457200">
              <a:buClr>
                <a:srgbClr val="C00000"/>
              </a:buClr>
              <a:buFont typeface="Arial" panose="020B0604020202020204" pitchFamily="34" charset="0"/>
              <a:buChar char="•"/>
            </a:pPr>
            <a:r>
              <a:rPr lang="it-IT" sz="1800" dirty="0"/>
              <a:t>The </a:t>
            </a:r>
            <a:r>
              <a:rPr lang="it-IT" sz="1800" dirty="0" err="1"/>
              <a:t>unicyle</a:t>
            </a:r>
            <a:r>
              <a:rPr lang="it-IT" sz="1800" dirty="0"/>
              <a:t> after </a:t>
            </a:r>
            <a:r>
              <a:rPr lang="it-IT" sz="1800" dirty="0" err="1"/>
              <a:t>detecting</a:t>
            </a:r>
            <a:r>
              <a:rPr lang="it-IT" sz="1800" dirty="0"/>
              <a:t> the </a:t>
            </a:r>
            <a:r>
              <a:rPr lang="it-IT" sz="1800" dirty="0" err="1"/>
              <a:t>obstacle</a:t>
            </a:r>
            <a:r>
              <a:rPr lang="it-IT" sz="1800" dirty="0"/>
              <a:t> </a:t>
            </a:r>
            <a:r>
              <a:rPr lang="it-IT" sz="1800" dirty="0" err="1"/>
              <a:t>progressively</a:t>
            </a:r>
            <a:r>
              <a:rPr lang="it-IT" sz="1800" dirty="0"/>
              <a:t> </a:t>
            </a:r>
            <a:r>
              <a:rPr lang="it-IT" sz="1800" dirty="0" err="1"/>
              <a:t>reaches</a:t>
            </a:r>
            <a:r>
              <a:rPr lang="it-IT" sz="1800" dirty="0"/>
              <a:t> the second lane, after </a:t>
            </a:r>
            <a:r>
              <a:rPr lang="it-IT" sz="1800" dirty="0" err="1"/>
              <a:t>overtaking</a:t>
            </a:r>
            <a:r>
              <a:rPr lang="it-IT" sz="1800" dirty="0"/>
              <a:t> the </a:t>
            </a:r>
            <a:r>
              <a:rPr lang="it-IT" sz="1800" dirty="0" err="1"/>
              <a:t>obstacle</a:t>
            </a:r>
            <a:r>
              <a:rPr lang="it-IT" sz="1800" dirty="0"/>
              <a:t> </a:t>
            </a:r>
            <a:r>
              <a:rPr lang="it-IT" sz="1800" dirty="0" err="1"/>
              <a:t>it</a:t>
            </a:r>
            <a:r>
              <a:rPr lang="it-IT" sz="1800" dirty="0"/>
              <a:t> </a:t>
            </a:r>
            <a:r>
              <a:rPr lang="it-IT" sz="1800" dirty="0" err="1"/>
              <a:t>progressively</a:t>
            </a:r>
            <a:r>
              <a:rPr lang="it-IT" sz="1800" dirty="0"/>
              <a:t> </a:t>
            </a:r>
            <a:r>
              <a:rPr lang="it-IT" sz="1800" dirty="0" err="1"/>
              <a:t>returns</a:t>
            </a:r>
            <a:r>
              <a:rPr lang="it-IT" sz="1800" dirty="0"/>
              <a:t> to the first lane</a:t>
            </a:r>
          </a:p>
          <a:p>
            <a:pPr>
              <a:buClr>
                <a:srgbClr val="C00000"/>
              </a:buClr>
            </a:pPr>
            <a:endParaRPr lang="it-IT" sz="1800" dirty="0"/>
          </a:p>
          <a:p>
            <a:pPr marL="457200" indent="-457200">
              <a:buClr>
                <a:srgbClr val="C00000"/>
              </a:buClr>
              <a:buFont typeface="Arial" panose="020B0604020202020204" pitchFamily="34" charset="0"/>
              <a:buChar char="•"/>
            </a:pPr>
            <a:endParaRPr lang="it-IT" sz="1800" dirty="0"/>
          </a:p>
          <a:p>
            <a:pPr marL="457200" indent="-457200">
              <a:buClr>
                <a:srgbClr val="C00000"/>
              </a:buClr>
              <a:buFont typeface="Arial" panose="020B0604020202020204" pitchFamily="34" charset="0"/>
              <a:buChar char="•"/>
            </a:pPr>
            <a:r>
              <a:rPr lang="it-IT" sz="1800" dirty="0"/>
              <a:t>To </a:t>
            </a:r>
            <a:r>
              <a:rPr lang="it-IT" sz="1800" dirty="0" err="1"/>
              <a:t>ensure</a:t>
            </a:r>
            <a:r>
              <a:rPr lang="it-IT" sz="1800" dirty="0"/>
              <a:t> a </a:t>
            </a:r>
            <a:r>
              <a:rPr lang="it-IT" sz="1800" dirty="0" err="1"/>
              <a:t>smooth</a:t>
            </a:r>
            <a:r>
              <a:rPr lang="it-IT" sz="1800" dirty="0"/>
              <a:t> and </a:t>
            </a:r>
            <a:r>
              <a:rPr lang="it-IT" sz="1800" dirty="0" err="1"/>
              <a:t>continuous</a:t>
            </a:r>
            <a:r>
              <a:rPr lang="it-IT" sz="1800" dirty="0"/>
              <a:t> </a:t>
            </a:r>
            <a:r>
              <a:rPr lang="it-IT" sz="1800" dirty="0" err="1"/>
              <a:t>trajectory</a:t>
            </a:r>
            <a:r>
              <a:rPr lang="it-IT" sz="1800" dirty="0"/>
              <a:t> </a:t>
            </a:r>
            <a:r>
              <a:rPr lang="it-IT" sz="1800" dirty="0" err="1"/>
              <a:t>during</a:t>
            </a:r>
            <a:r>
              <a:rPr lang="it-IT" sz="1800" dirty="0"/>
              <a:t> the </a:t>
            </a:r>
            <a:r>
              <a:rPr lang="it-IT" sz="1800" dirty="0" err="1"/>
              <a:t>changing</a:t>
            </a:r>
            <a:r>
              <a:rPr lang="it-IT" sz="1800" dirty="0"/>
              <a:t> lane procedure a </a:t>
            </a:r>
            <a:r>
              <a:rPr lang="it-IT" sz="1800" dirty="0" err="1"/>
              <a:t>sigmoid</a:t>
            </a:r>
            <a:r>
              <a:rPr lang="it-IT" sz="1800" dirty="0"/>
              <a:t> </a:t>
            </a:r>
            <a:r>
              <a:rPr lang="it-IT" sz="1800" dirty="0" err="1"/>
              <a:t>function</a:t>
            </a:r>
            <a:r>
              <a:rPr lang="it-IT" sz="1800" dirty="0"/>
              <a:t> </a:t>
            </a:r>
            <a:r>
              <a:rPr lang="it-IT" sz="1800" dirty="0" err="1"/>
              <a:t>has</a:t>
            </a:r>
            <a:r>
              <a:rPr lang="it-IT" sz="1800" dirty="0"/>
              <a:t> </a:t>
            </a:r>
            <a:r>
              <a:rPr lang="it-IT" sz="1800" dirty="0" err="1"/>
              <a:t>been</a:t>
            </a:r>
            <a:r>
              <a:rPr lang="it-IT" sz="1800" dirty="0"/>
              <a:t> </a:t>
            </a:r>
            <a:r>
              <a:rPr lang="it-IT" sz="1800" dirty="0" err="1"/>
              <a:t>used</a:t>
            </a:r>
            <a:endParaRPr lang="it-IT" sz="18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schermata, design, Rettangolo, linea&#10;&#10;Descrizione generata automaticamente">
            <a:extLst>
              <a:ext uri="{FF2B5EF4-FFF2-40B4-BE49-F238E27FC236}">
                <a16:creationId xmlns:a16="http://schemas.microsoft.com/office/drawing/2014/main" id="{1C2C6CAF-8052-852C-BDEF-D757240EF876}"/>
              </a:ext>
            </a:extLst>
          </p:cNvPr>
          <p:cNvPicPr>
            <a:picLocks noChangeAspect="1"/>
          </p:cNvPicPr>
          <p:nvPr/>
        </p:nvPicPr>
        <p:blipFill>
          <a:blip r:embed="rId4" cstate="print">
            <a:extLst>
              <a:ext uri="{28A0092B-C50C-407E-A947-70E740481C1C}">
                <a14:useLocalDpi xmlns:a14="http://schemas.microsoft.com/office/drawing/2010/main" val="0"/>
              </a:ext>
            </a:extLst>
          </a:blip>
          <a:srcRect l="-423" t="15494" r="-2086" b="12734"/>
          <a:stretch/>
        </p:blipFill>
        <p:spPr>
          <a:xfrm>
            <a:off x="5677067" y="1747221"/>
            <a:ext cx="6413549" cy="2946322"/>
          </a:xfrm>
          <a:prstGeom prst="rect">
            <a:avLst/>
          </a:prstGeom>
        </p:spPr>
      </p:pic>
      <p:pic>
        <p:nvPicPr>
          <p:cNvPr id="11" name="Immagine 10">
            <a:extLst>
              <a:ext uri="{FF2B5EF4-FFF2-40B4-BE49-F238E27FC236}">
                <a16:creationId xmlns:a16="http://schemas.microsoft.com/office/drawing/2014/main" id="{FF158229-6334-38B7-95FF-203608456DB1}"/>
              </a:ext>
            </a:extLst>
          </p:cNvPr>
          <p:cNvPicPr>
            <a:picLocks noChangeAspect="1"/>
          </p:cNvPicPr>
          <p:nvPr/>
        </p:nvPicPr>
        <p:blipFill>
          <a:blip r:embed="rId5"/>
          <a:stretch>
            <a:fillRect/>
          </a:stretch>
        </p:blipFill>
        <p:spPr>
          <a:xfrm>
            <a:off x="5275187" y="5035773"/>
            <a:ext cx="6253985" cy="1380750"/>
          </a:xfrm>
          <a:prstGeom prst="rect">
            <a:avLst/>
          </a:prstGeom>
        </p:spPr>
      </p:pic>
    </p:spTree>
    <p:extLst>
      <p:ext uri="{BB962C8B-B14F-4D97-AF65-F5344CB8AC3E}">
        <p14:creationId xmlns:p14="http://schemas.microsoft.com/office/powerpoint/2010/main" val="395721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0CFB0D5-3233-B029-D029-462C2322D0F3}"/>
              </a:ext>
            </a:extLst>
          </p:cNvPr>
          <p:cNvPicPr>
            <a:picLocks noChangeAspect="1"/>
          </p:cNvPicPr>
          <p:nvPr/>
        </p:nvPicPr>
        <p:blipFill>
          <a:blip r:embed="rId4"/>
          <a:srcRect l="4232" b="4232"/>
          <a:stretch/>
        </p:blipFill>
        <p:spPr>
          <a:xfrm>
            <a:off x="550996" y="2729114"/>
            <a:ext cx="3600635" cy="3619686"/>
          </a:xfrm>
          <a:prstGeom prst="rect">
            <a:avLst/>
          </a:prstGeom>
        </p:spPr>
      </p:pic>
      <p:sp>
        <p:nvSpPr>
          <p:cNvPr id="11" name="Arrow: Right 12">
            <a:extLst>
              <a:ext uri="{FF2B5EF4-FFF2-40B4-BE49-F238E27FC236}">
                <a16:creationId xmlns:a16="http://schemas.microsoft.com/office/drawing/2014/main" id="{39F888CB-FBA2-6921-C1C1-8312FEDC6F7E}"/>
              </a:ext>
            </a:extLst>
          </p:cNvPr>
          <p:cNvSpPr/>
          <p:nvPr/>
        </p:nvSpPr>
        <p:spPr>
          <a:xfrm rot="-540000">
            <a:off x="2970636" y="3975582"/>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3229F772-C2C4-7C92-3F80-AD5E396757F7}"/>
              </a:ext>
            </a:extLst>
          </p:cNvPr>
          <p:cNvPicPr>
            <a:picLocks noChangeAspect="1"/>
          </p:cNvPicPr>
          <p:nvPr/>
        </p:nvPicPr>
        <p:blipFill>
          <a:blip r:embed="rId5"/>
          <a:stretch>
            <a:fillRect/>
          </a:stretch>
        </p:blipFill>
        <p:spPr>
          <a:xfrm>
            <a:off x="4604010" y="2023619"/>
            <a:ext cx="7370276" cy="4681522"/>
          </a:xfrm>
          <a:prstGeom prst="rect">
            <a:avLst/>
          </a:prstGeom>
        </p:spPr>
      </p:pic>
      <p:sp>
        <p:nvSpPr>
          <p:cNvPr id="14" name="Rectangle 13">
            <a:extLst>
              <a:ext uri="{FF2B5EF4-FFF2-40B4-BE49-F238E27FC236}">
                <a16:creationId xmlns:a16="http://schemas.microsoft.com/office/drawing/2014/main" id="{78CE7B7E-6485-4FFB-163E-09516AE857D9}"/>
              </a:ext>
            </a:extLst>
          </p:cNvPr>
          <p:cNvSpPr/>
          <p:nvPr/>
        </p:nvSpPr>
        <p:spPr>
          <a:xfrm>
            <a:off x="4604010" y="2826983"/>
            <a:ext cx="7370276" cy="743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E24B55D8-688B-2505-C764-1826432312FB}"/>
              </a:ext>
            </a:extLst>
          </p:cNvPr>
          <p:cNvSpPr/>
          <p:nvPr/>
        </p:nvSpPr>
        <p:spPr>
          <a:xfrm>
            <a:off x="4604010" y="6433457"/>
            <a:ext cx="4420247" cy="271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7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7AED-3C14-D93F-0735-DC921DF4CE1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453149-83CB-FA16-221D-B8BB12A9AEC6}"/>
              </a:ext>
            </a:extLst>
          </p:cNvPr>
          <p:cNvSpPr>
            <a:spLocks noGrp="1"/>
          </p:cNvSpPr>
          <p:nvPr>
            <p:ph type="title"/>
          </p:nvPr>
        </p:nvSpPr>
        <p:spPr>
          <a:xfrm>
            <a:off x="0" y="3144490"/>
            <a:ext cx="12192000" cy="1188000"/>
          </a:xfrm>
        </p:spPr>
        <p:txBody>
          <a:bodyPr/>
          <a:lstStyle/>
          <a:p>
            <a:pPr algn="ctr"/>
            <a:r>
              <a:rPr lang="it-IT" sz="3600" dirty="0">
                <a:latin typeface="Arial"/>
                <a:cs typeface="Arial"/>
              </a:rPr>
              <a:t>TRAJECTORY TRACKING - STATE ERROR FEEDBACK</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86EF490E-03B5-8A25-A9B6-35789C6BC2B8}"/>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5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9034" y="1209522"/>
            <a:ext cx="12181932" cy="900662"/>
          </a:xfrm>
        </p:spPr>
        <p:txBody>
          <a:bodyPr>
            <a:normAutofit/>
          </a:bodyPr>
          <a:lstStyle/>
          <a:p>
            <a:pPr algn="ctr"/>
            <a:r>
              <a:rPr lang="it-IT" sz="2500" dirty="0">
                <a:latin typeface="Arial"/>
                <a:cs typeface="Arial"/>
              </a:rPr>
              <a:t>Linear Control</a:t>
            </a:r>
            <a:endParaRPr lang="it-IT" sz="25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C2A3BE-C6D7-2A09-E65D-BC90D05E680A}"/>
              </a:ext>
            </a:extLst>
          </p:cNvPr>
          <p:cNvPicPr>
            <a:picLocks noChangeAspect="1"/>
          </p:cNvPicPr>
          <p:nvPr/>
        </p:nvPicPr>
        <p:blipFill>
          <a:blip r:embed="rId5"/>
          <a:stretch>
            <a:fillRect/>
          </a:stretch>
        </p:blipFill>
        <p:spPr>
          <a:xfrm>
            <a:off x="26496" y="4975135"/>
            <a:ext cx="6085932" cy="800173"/>
          </a:xfrm>
          <a:prstGeom prst="rect">
            <a:avLst/>
          </a:prstGeom>
        </p:spPr>
      </p:pic>
      <p:pic>
        <p:nvPicPr>
          <p:cNvPr id="15" name="Picture 14">
            <a:extLst>
              <a:ext uri="{FF2B5EF4-FFF2-40B4-BE49-F238E27FC236}">
                <a16:creationId xmlns:a16="http://schemas.microsoft.com/office/drawing/2014/main" id="{7BFCFE5A-A090-104E-08E9-7EE969F17BD4}"/>
              </a:ext>
            </a:extLst>
          </p:cNvPr>
          <p:cNvPicPr>
            <a:picLocks noChangeAspect="1"/>
          </p:cNvPicPr>
          <p:nvPr/>
        </p:nvPicPr>
        <p:blipFill>
          <a:blip r:embed="rId6"/>
          <a:stretch>
            <a:fillRect/>
          </a:stretch>
        </p:blipFill>
        <p:spPr>
          <a:xfrm>
            <a:off x="6064468" y="4966675"/>
            <a:ext cx="6085932" cy="1402075"/>
          </a:xfrm>
          <a:prstGeom prst="rect">
            <a:avLst/>
          </a:prstGeom>
        </p:spPr>
      </p:pic>
      <p:sp>
        <p:nvSpPr>
          <p:cNvPr id="16" name="Rectangle 15">
            <a:extLst>
              <a:ext uri="{FF2B5EF4-FFF2-40B4-BE49-F238E27FC236}">
                <a16:creationId xmlns:a16="http://schemas.microsoft.com/office/drawing/2014/main" id="{B1F55836-83A0-00E6-1CDF-2047D85B19A5}"/>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18" name="Picture 17">
            <a:extLst>
              <a:ext uri="{FF2B5EF4-FFF2-40B4-BE49-F238E27FC236}">
                <a16:creationId xmlns:a16="http://schemas.microsoft.com/office/drawing/2014/main" id="{76B7951D-7EF3-E678-61EB-C1B09505521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19" name="Arrow: Right 18">
            <a:extLst>
              <a:ext uri="{FF2B5EF4-FFF2-40B4-BE49-F238E27FC236}">
                <a16:creationId xmlns:a16="http://schemas.microsoft.com/office/drawing/2014/main" id="{6EE78A6E-6E25-DFB0-76B9-CF07796CE9EE}"/>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E7309D-7C89-0069-A322-23446450715D}"/>
              </a:ext>
            </a:extLst>
          </p:cNvPr>
          <p:cNvPicPr>
            <a:picLocks noChangeAspect="1"/>
          </p:cNvPicPr>
          <p:nvPr/>
        </p:nvPicPr>
        <p:blipFill>
          <a:blip r:embed="rId8"/>
          <a:stretch>
            <a:fillRect/>
          </a:stretch>
        </p:blipFill>
        <p:spPr>
          <a:xfrm>
            <a:off x="151939" y="2100262"/>
            <a:ext cx="11858625" cy="2657475"/>
          </a:xfrm>
          <a:prstGeom prst="rect">
            <a:avLst/>
          </a:prstGeom>
        </p:spPr>
      </p:pic>
    </p:spTree>
    <p:extLst>
      <p:ext uri="{BB962C8B-B14F-4D97-AF65-F5344CB8AC3E}">
        <p14:creationId xmlns:p14="http://schemas.microsoft.com/office/powerpoint/2010/main" val="202305464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TotalTime>
  <Words>1344</Words>
  <Application>Microsoft Office PowerPoint</Application>
  <PresentationFormat>Widescreen</PresentationFormat>
  <Paragraphs>171</Paragraphs>
  <Slides>50</Slides>
  <Notes>23</Notes>
  <HiddenSlides>0</HiddenSlides>
  <MMClips>3</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50</vt:i4>
      </vt:variant>
    </vt:vector>
  </HeadingPairs>
  <TitlesOfParts>
    <vt:vector size="54" baseType="lpstr">
      <vt:lpstr>Arial</vt:lpstr>
      <vt:lpstr>Calibri</vt:lpstr>
      <vt:lpstr>Wingdings</vt:lpstr>
      <vt:lpstr>Tema di Office</vt:lpstr>
      <vt:lpstr>Presentazione standard di PowerPoint</vt:lpstr>
      <vt:lpstr>Outline</vt:lpstr>
      <vt:lpstr>Introduction: the "urban mobility challenge"</vt:lpstr>
      <vt:lpstr>Framework: unicycle</vt:lpstr>
      <vt:lpstr>Framework: trajectory</vt:lpstr>
      <vt:lpstr>Obstacle avoidance</vt:lpstr>
      <vt:lpstr>Obstacle avoidance</vt:lpstr>
      <vt:lpstr>TRAJECTORY TRACKING - STATE ERROR FEEDBACK</vt:lpstr>
      <vt:lpstr>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Non 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TRAJECTORY TRACKING - OUTPUT ERROR FEEDBACK</vt:lpstr>
      <vt:lpstr>Feedback linearization based on a reference point on the sagittal axis</vt:lpstr>
      <vt:lpstr>Presentazione standard di PowerPoint</vt:lpstr>
      <vt:lpstr>Presentazione standard di PowerPoint</vt:lpstr>
      <vt:lpstr>Presentazione standard di PowerPoint</vt:lpstr>
      <vt:lpstr>Presentazione standard di PowerPoint</vt:lpstr>
      <vt:lpstr>Presentazione standard di PowerPoint</vt:lpstr>
      <vt:lpstr>Feedback linearization based on second order derivatives</vt:lpstr>
      <vt:lpstr>Presentazione standard di PowerPoint</vt:lpstr>
      <vt:lpstr>Presentazione standard di PowerPoint</vt:lpstr>
      <vt:lpstr>Presentazione standard di PowerPoint</vt:lpstr>
      <vt:lpstr>Presentazione standard di PowerPoint</vt:lpstr>
      <vt:lpstr>REGULATION</vt:lpstr>
      <vt:lpstr>Cartesian regulation</vt:lpstr>
      <vt:lpstr>Presentazione standard di PowerPoint</vt:lpstr>
      <vt:lpstr>Presentazione standard di PowerPoint</vt:lpstr>
      <vt:lpstr>Pose regulation</vt:lpstr>
      <vt:lpstr>Presentazione standard di PowerPoint</vt:lpstr>
      <vt:lpstr>Presentazione standard di PowerPoint</vt:lpstr>
      <vt:lpstr>Plots of all controllers together</vt:lpstr>
      <vt:lpstr>Presentazione standard di PowerPoint</vt:lpstr>
      <vt:lpstr>Presentazione standard di PowerPoint</vt:lpstr>
      <vt:lpstr>Final considerations - tracking</vt:lpstr>
      <vt:lpstr>Final considerations - regulation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Fattorel</dc:creator>
  <cp:lastModifiedBy>Thomas Zamprogno</cp:lastModifiedBy>
  <cp:revision>502</cp:revision>
  <dcterms:created xsi:type="dcterms:W3CDTF">2023-05-17T11:15:50Z</dcterms:created>
  <dcterms:modified xsi:type="dcterms:W3CDTF">2025-01-08T22:48:19Z</dcterms:modified>
</cp:coreProperties>
</file>